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</p:sldMasterIdLst>
  <p:notesMasterIdLst>
    <p:notesMasterId r:id="rId55"/>
  </p:notesMasterIdLst>
  <p:sldIdLst>
    <p:sldId id="355" r:id="rId9"/>
    <p:sldId id="365" r:id="rId10"/>
    <p:sldId id="408" r:id="rId11"/>
    <p:sldId id="409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375" r:id="rId22"/>
    <p:sldId id="378" r:id="rId23"/>
    <p:sldId id="379" r:id="rId24"/>
    <p:sldId id="380" r:id="rId25"/>
    <p:sldId id="381" r:id="rId26"/>
    <p:sldId id="383" r:id="rId27"/>
    <p:sldId id="384" r:id="rId28"/>
    <p:sldId id="385" r:id="rId29"/>
    <p:sldId id="386" r:id="rId30"/>
    <p:sldId id="410" r:id="rId31"/>
    <p:sldId id="411" r:id="rId32"/>
    <p:sldId id="412" r:id="rId33"/>
    <p:sldId id="387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397" r:id="rId44"/>
    <p:sldId id="398" r:id="rId45"/>
    <p:sldId id="399" r:id="rId46"/>
    <p:sldId id="400" r:id="rId47"/>
    <p:sldId id="401" r:id="rId48"/>
    <p:sldId id="402" r:id="rId49"/>
    <p:sldId id="403" r:id="rId50"/>
    <p:sldId id="404" r:id="rId51"/>
    <p:sldId id="405" r:id="rId52"/>
    <p:sldId id="406" r:id="rId53"/>
    <p:sldId id="407" r:id="rId54"/>
  </p:sldIdLst>
  <p:sldSz cx="9144000" cy="6858000" type="screen4x3"/>
  <p:notesSz cx="6858000" cy="9144000"/>
  <p:custDataLst>
    <p:tags r:id="rId56"/>
  </p:custDataLst>
  <p:defaultTextStyle>
    <a:defPPr>
      <a:defRPr lang="en-US"/>
    </a:defPPr>
    <a:lvl1pPr marL="0" lvl="0" indent="0" algn="ctr" defTabSz="914400" rtl="0" eaLnBrk="1" fontAlgn="base" latinLnBrk="0" hangingPunct="1">
      <a:lnSpc>
        <a:spcPct val="100000"/>
      </a:lnSpc>
      <a:spcBef>
        <a:spcPct val="20000"/>
      </a:spcBef>
      <a:spcAft>
        <a:spcPct val="0"/>
      </a:spcAft>
      <a:buFont typeface="Arial" panose="020B0604020202020204" pitchFamily="34" charset="0"/>
      <a:buChar char="•"/>
      <a:defRPr sz="34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ctr" defTabSz="914400" rtl="0" eaLnBrk="1" fontAlgn="base" latinLnBrk="0" hangingPunct="1">
      <a:lnSpc>
        <a:spcPct val="100000"/>
      </a:lnSpc>
      <a:spcBef>
        <a:spcPct val="20000"/>
      </a:spcBef>
      <a:spcAft>
        <a:spcPct val="0"/>
      </a:spcAft>
      <a:buFont typeface="Arial" panose="020B0604020202020204" pitchFamily="34" charset="0"/>
      <a:buChar char="•"/>
      <a:defRPr sz="34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ctr" defTabSz="914400" rtl="0" eaLnBrk="1" fontAlgn="base" latinLnBrk="0" hangingPunct="1">
      <a:lnSpc>
        <a:spcPct val="100000"/>
      </a:lnSpc>
      <a:spcBef>
        <a:spcPct val="20000"/>
      </a:spcBef>
      <a:spcAft>
        <a:spcPct val="0"/>
      </a:spcAft>
      <a:buFont typeface="Arial" panose="020B0604020202020204" pitchFamily="34" charset="0"/>
      <a:buChar char="•"/>
      <a:defRPr sz="34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ctr" defTabSz="914400" rtl="0" eaLnBrk="1" fontAlgn="base" latinLnBrk="0" hangingPunct="1">
      <a:lnSpc>
        <a:spcPct val="100000"/>
      </a:lnSpc>
      <a:spcBef>
        <a:spcPct val="20000"/>
      </a:spcBef>
      <a:spcAft>
        <a:spcPct val="0"/>
      </a:spcAft>
      <a:buFont typeface="Arial" panose="020B0604020202020204" pitchFamily="34" charset="0"/>
      <a:buChar char="•"/>
      <a:defRPr sz="34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ctr" defTabSz="914400" rtl="0" eaLnBrk="1" fontAlgn="base" latinLnBrk="0" hangingPunct="1">
      <a:lnSpc>
        <a:spcPct val="100000"/>
      </a:lnSpc>
      <a:spcBef>
        <a:spcPct val="20000"/>
      </a:spcBef>
      <a:spcAft>
        <a:spcPct val="0"/>
      </a:spcAft>
      <a:buFont typeface="Arial" panose="020B0604020202020204" pitchFamily="34" charset="0"/>
      <a:buChar char="•"/>
      <a:defRPr sz="34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ctr" defTabSz="914400" rtl="0" eaLnBrk="1" fontAlgn="base" latinLnBrk="0" hangingPunct="1">
      <a:lnSpc>
        <a:spcPct val="100000"/>
      </a:lnSpc>
      <a:spcBef>
        <a:spcPct val="20000"/>
      </a:spcBef>
      <a:spcAft>
        <a:spcPct val="0"/>
      </a:spcAft>
      <a:buFont typeface="Arial" panose="020B0604020202020204" pitchFamily="34" charset="0"/>
      <a:buChar char="•"/>
      <a:defRPr sz="34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ctr" defTabSz="914400" rtl="0" eaLnBrk="1" fontAlgn="base" latinLnBrk="0" hangingPunct="1">
      <a:lnSpc>
        <a:spcPct val="100000"/>
      </a:lnSpc>
      <a:spcBef>
        <a:spcPct val="20000"/>
      </a:spcBef>
      <a:spcAft>
        <a:spcPct val="0"/>
      </a:spcAft>
      <a:buFont typeface="Arial" panose="020B0604020202020204" pitchFamily="34" charset="0"/>
      <a:buChar char="•"/>
      <a:defRPr sz="34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ctr" defTabSz="914400" rtl="0" eaLnBrk="1" fontAlgn="base" latinLnBrk="0" hangingPunct="1">
      <a:lnSpc>
        <a:spcPct val="100000"/>
      </a:lnSpc>
      <a:spcBef>
        <a:spcPct val="20000"/>
      </a:spcBef>
      <a:spcAft>
        <a:spcPct val="0"/>
      </a:spcAft>
      <a:buFont typeface="Arial" panose="020B0604020202020204" pitchFamily="34" charset="0"/>
      <a:buChar char="•"/>
      <a:defRPr sz="34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ctr" defTabSz="914400" rtl="0" eaLnBrk="1" fontAlgn="base" latinLnBrk="0" hangingPunct="1">
      <a:lnSpc>
        <a:spcPct val="100000"/>
      </a:lnSpc>
      <a:spcBef>
        <a:spcPct val="20000"/>
      </a:spcBef>
      <a:spcAft>
        <a:spcPct val="0"/>
      </a:spcAft>
      <a:buFont typeface="Arial" panose="020B0604020202020204" pitchFamily="34" charset="0"/>
      <a:buChar char="•"/>
      <a:defRPr sz="34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7">
          <p15:clr>
            <a:srgbClr val="A4A3A4"/>
          </p15:clr>
        </p15:guide>
        <p15:guide id="2" pos="28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EA4"/>
    <a:srgbClr val="F2D698"/>
    <a:srgbClr val="FF66FF"/>
    <a:srgbClr val="008000"/>
    <a:srgbClr val="FF3300"/>
    <a:srgbClr val="A86ED4"/>
    <a:srgbClr val="CC0000"/>
    <a:srgbClr val="F5E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68" y="744"/>
      </p:cViewPr>
      <p:guideLst>
        <p:guide orient="horz" pos="2147"/>
        <p:guide pos="289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ags" Target="tags/tag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presProps" Target="presProp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l">
              <a:spcBef>
                <a:spcPct val="0"/>
              </a:spcBef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632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l">
              <a:spcBef>
                <a:spcPct val="0"/>
              </a:spcBef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200" dirty="0">
                <a:ea typeface="宋体" panose="02010600030101010101" pitchFamily="2" charset="-122"/>
              </a:rPr>
              <a:t>‹#›</a:t>
            </a:fld>
            <a:endParaRPr lang="en-US" altLang="zh-CN" sz="1200" dirty="0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t>23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5734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 eaLnBrk="1" hangingPunct="1"/>
            <a:endParaRPr lang="en-CA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t>24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5837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 eaLnBrk="1" hangingPunct="1"/>
            <a:endParaRPr lang="en-CA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t>25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5939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4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 eaLnBrk="1" hangingPunct="1"/>
            <a:endParaRPr lang="en-CA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152400"/>
            <a:ext cx="2171700" cy="62960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62700" cy="62960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7813" y="1025525"/>
            <a:ext cx="421798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25525"/>
            <a:ext cx="4217988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5EA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27850" y="77788"/>
            <a:ext cx="2216150" cy="63706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77813" y="77788"/>
            <a:ext cx="6497637" cy="63706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4338" y="1600200"/>
            <a:ext cx="1752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19338" y="1600200"/>
            <a:ext cx="1752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16725" y="0"/>
            <a:ext cx="2163763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0" y="0"/>
            <a:ext cx="634047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1752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62200" y="1600200"/>
            <a:ext cx="1752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5305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5305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89750" y="0"/>
            <a:ext cx="2143125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28015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700088"/>
            <a:ext cx="4152900" cy="57769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700088"/>
            <a:ext cx="4152900" cy="57769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32600" y="0"/>
            <a:ext cx="2124075" cy="6477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223000" cy="6477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592138"/>
            <a:ext cx="4164013" cy="5808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73613" y="592138"/>
            <a:ext cx="4165600" cy="5808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5EA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72300" y="0"/>
            <a:ext cx="2171700" cy="6400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362700" cy="6400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5305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5305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5EA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152400"/>
            <a:ext cx="2171700" cy="62960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62700" cy="62960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7813" y="1025525"/>
            <a:ext cx="421798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25525"/>
            <a:ext cx="4217988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5EA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27850" y="77788"/>
            <a:ext cx="2216150" cy="63706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77813" y="77788"/>
            <a:ext cx="6497637" cy="63706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5EA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7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11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10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1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spect="1"/>
          </p:cNvSpPr>
          <p:nvPr>
            <p:ph type="title"/>
          </p:nvPr>
        </p:nvSpPr>
        <p:spPr>
          <a:xfrm>
            <a:off x="228600" y="152400"/>
            <a:ext cx="8686800" cy="1020763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/>
            <a:r>
              <a:rPr lang="en-US" altLang="zh-CN" dirty="0"/>
              <a:t>fghfgj</a:t>
            </a:r>
          </a:p>
        </p:txBody>
      </p:sp>
      <p:sp>
        <p:nvSpPr>
          <p:cNvPr id="3075" name="Rectangle 8"/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8382000" cy="53054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24888" y="6469063"/>
            <a:ext cx="504825" cy="37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solidFill>
                  <a:srgbClr val="002060"/>
                </a:solidFill>
                <a:ea typeface="宋体" panose="02010600030101010101" pitchFamily="2" charset="-122"/>
              </a:defRPr>
            </a:lvl1pPr>
          </a:lstStyle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83350"/>
            <a:ext cx="854075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>
              <a:buFont typeface="Arial" panose="020B0604020202020204" pitchFamily="34" charset="0"/>
              <a:buNone/>
              <a:defRPr sz="1100"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rgbClr val="005EA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90000"/>
        <a:buChar char="•"/>
        <a:defRPr sz="2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spect="1"/>
          </p:cNvSpPr>
          <p:nvPr>
            <p:ph type="title"/>
          </p:nvPr>
        </p:nvSpPr>
        <p:spPr>
          <a:xfrm>
            <a:off x="1282700" y="77788"/>
            <a:ext cx="7861300" cy="8890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/>
            <a:r>
              <a:rPr lang="en-US" altLang="zh-CN" dirty="0"/>
              <a:t>Name fgchmvb </a:t>
            </a:r>
          </a:p>
        </p:txBody>
      </p:sp>
      <p:sp>
        <p:nvSpPr>
          <p:cNvPr id="2051" name="Rectangle 8"/>
          <p:cNvSpPr>
            <a:spLocks noGrp="1"/>
          </p:cNvSpPr>
          <p:nvPr>
            <p:ph type="body" idx="1"/>
          </p:nvPr>
        </p:nvSpPr>
        <p:spPr>
          <a:xfrm>
            <a:off x="277813" y="1025525"/>
            <a:ext cx="8588375" cy="542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2052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8538" y="6470650"/>
            <a:ext cx="520700" cy="379413"/>
          </a:xfrm>
          <a:prstGeom prst="rect">
            <a:avLst/>
          </a:prstGeom>
          <a:noFill/>
          <a:ln w="19050" cmpd="sng">
            <a:solidFill>
              <a:srgbClr val="005EA4"/>
            </a:solidFill>
            <a:prstDash val="sysDot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solidFill>
                  <a:srgbClr val="002060"/>
                </a:solidFill>
                <a:ea typeface="宋体" panose="02010600030101010101" pitchFamily="2" charset="-122"/>
              </a:defRPr>
            </a:lvl1pPr>
          </a:lstStyle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2053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92875"/>
            <a:ext cx="8605838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>
              <a:buFont typeface="Arial" panose="020B0604020202020204" pitchFamily="34" charset="0"/>
              <a:buNone/>
              <a:defRPr sz="1100"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cxnSp>
        <p:nvCxnSpPr>
          <p:cNvPr id="4102" name="Straight Connector 2"/>
          <p:cNvCxnSpPr/>
          <p:nvPr userDrawn="1"/>
        </p:nvCxnSpPr>
        <p:spPr>
          <a:xfrm>
            <a:off x="0" y="931863"/>
            <a:ext cx="9144000" cy="0"/>
          </a:xfrm>
          <a:prstGeom prst="line">
            <a:avLst/>
          </a:prstGeom>
          <a:ln w="76200" cap="flat" cmpd="sng">
            <a:solidFill>
              <a:srgbClr val="005EA4"/>
            </a:solidFill>
            <a:prstDash val="sysDot"/>
            <a:headEnd type="none" w="med" len="med"/>
            <a:tailEnd type="none" w="med" len="med"/>
          </a:ln>
        </p:spPr>
      </p:cxnSp>
      <p:pic>
        <p:nvPicPr>
          <p:cNvPr id="4103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354138" cy="93186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build="p" autoUpdateAnimBg="0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5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5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5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5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5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rgbClr val="005EA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90000"/>
        <a:buChar char="•"/>
        <a:defRPr sz="2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8" descr="C:\Users\Andreea\Desktop\Mankiw 7e\pics plus\fig right2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864600" y="0"/>
            <a:ext cx="279400" cy="1123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Picture 7" descr="C:\Users\Andreea\Desktop\Mankiw 7e\pics plus\fig left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290513" cy="6488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6" name="Rectangle 1"/>
          <p:cNvSpPr>
            <a:spLocks noChangeArrowheads="1"/>
          </p:cNvSpPr>
          <p:nvPr/>
        </p:nvSpPr>
        <p:spPr bwMode="auto">
          <a:xfrm>
            <a:off x="150813" y="835025"/>
            <a:ext cx="8839200" cy="5653088"/>
          </a:xfrm>
          <a:prstGeom prst="rect">
            <a:avLst/>
          </a:prstGeom>
          <a:solidFill>
            <a:srgbClr val="FEF0C8"/>
          </a:solidFill>
          <a:ln>
            <a:noFill/>
          </a:ln>
        </p:spPr>
        <p:txBody>
          <a:bodyPr wrap="none" anchor="ctr"/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zh-CN" sz="3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Rectangle 2"/>
          <p:cNvSpPr>
            <a:spLocks noGrp="1" noChangeAspect="1"/>
          </p:cNvSpPr>
          <p:nvPr>
            <p:ph type="title"/>
          </p:nvPr>
        </p:nvSpPr>
        <p:spPr>
          <a:xfrm>
            <a:off x="323850" y="0"/>
            <a:ext cx="8656638" cy="444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Figure 1</a:t>
            </a:r>
          </a:p>
        </p:txBody>
      </p:sp>
      <p:sp>
        <p:nvSpPr>
          <p:cNvPr id="5126" name="Rectangle 3"/>
          <p:cNvSpPr>
            <a:spLocks noGrp="1"/>
          </p:cNvSpPr>
          <p:nvPr>
            <p:ph type="body" idx="1"/>
          </p:nvPr>
        </p:nvSpPr>
        <p:spPr>
          <a:xfrm>
            <a:off x="414338" y="1600200"/>
            <a:ext cx="36576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Text</a:t>
            </a:r>
          </a:p>
        </p:txBody>
      </p:sp>
      <p:sp>
        <p:nvSpPr>
          <p:cNvPr id="307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8538" y="6473825"/>
            <a:ext cx="520700" cy="37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solidFill>
                  <a:srgbClr val="002060"/>
                </a:solidFill>
                <a:ea typeface="宋体" panose="02010600030101010101" pitchFamily="2" charset="-122"/>
              </a:defRPr>
            </a:lvl1pPr>
          </a:lstStyle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080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92875"/>
            <a:ext cx="8615363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>
              <a:buFont typeface="Arial" panose="020B0604020202020204" pitchFamily="34" charset="0"/>
              <a:buNone/>
              <a:defRPr sz="1100"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D0D0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D0D0D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D0D0D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D0D0D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D0D0D"/>
          </a:solidFill>
          <a:latin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D0D0D"/>
          </a:solidFill>
          <a:latin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D0D0D"/>
          </a:solidFill>
          <a:latin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D0D0D"/>
          </a:solidFill>
          <a:latin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D0D0D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8" descr="C:\Users\Andreea\Desktop\Mankiw 7e\pics plus\table right2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848725" y="0"/>
            <a:ext cx="295275" cy="1123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Picture 7" descr="C:\Users\Andreea\Desktop\Mankiw 7e\pics plus\table left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293688" cy="6488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0" name="Rectangle 1"/>
          <p:cNvSpPr>
            <a:spLocks noChangeArrowheads="1"/>
          </p:cNvSpPr>
          <p:nvPr/>
        </p:nvSpPr>
        <p:spPr bwMode="auto">
          <a:xfrm>
            <a:off x="152400" y="839788"/>
            <a:ext cx="8831263" cy="5648325"/>
          </a:xfrm>
          <a:prstGeom prst="rect">
            <a:avLst/>
          </a:prstGeom>
          <a:solidFill>
            <a:srgbClr val="D7E1C1"/>
          </a:solidFill>
          <a:ln>
            <a:noFill/>
          </a:ln>
        </p:spPr>
        <p:txBody>
          <a:bodyPr wrap="none" anchor="ctr"/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zh-CN" sz="3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9" name="Rectangle 2"/>
          <p:cNvSpPr>
            <a:spLocks noGrp="1" noChangeAspect="1"/>
          </p:cNvSpPr>
          <p:nvPr>
            <p:ph type="title"/>
          </p:nvPr>
        </p:nvSpPr>
        <p:spPr>
          <a:xfrm>
            <a:off x="647700" y="0"/>
            <a:ext cx="8385175" cy="4460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Table 1</a:t>
            </a:r>
          </a:p>
        </p:txBody>
      </p:sp>
      <p:sp>
        <p:nvSpPr>
          <p:cNvPr id="6150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36576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text</a:t>
            </a:r>
          </a:p>
        </p:txBody>
      </p:sp>
      <p:sp>
        <p:nvSpPr>
          <p:cNvPr id="410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34413" y="6483350"/>
            <a:ext cx="509588" cy="3698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solidFill>
                  <a:srgbClr val="002060"/>
                </a:solidFill>
                <a:ea typeface="宋体" panose="02010600030101010101" pitchFamily="2" charset="-122"/>
              </a:defRPr>
            </a:lvl1pPr>
          </a:lstStyle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104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92875"/>
            <a:ext cx="865822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>
              <a:buFont typeface="Arial" panose="020B0604020202020204" pitchFamily="34" charset="0"/>
              <a:buNone/>
              <a:defRPr sz="1100"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400">
          <a:solidFill>
            <a:srgbClr val="0D0D0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400">
          <a:solidFill>
            <a:srgbClr val="0D0D0D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400">
          <a:solidFill>
            <a:srgbClr val="0D0D0D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400">
          <a:solidFill>
            <a:srgbClr val="0D0D0D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400">
          <a:solidFill>
            <a:srgbClr val="0D0D0D"/>
          </a:solidFill>
          <a:latin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400">
          <a:solidFill>
            <a:srgbClr val="0D0D0D"/>
          </a:solidFill>
          <a:latin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400">
          <a:solidFill>
            <a:srgbClr val="0D0D0D"/>
          </a:solidFill>
          <a:latin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400">
          <a:solidFill>
            <a:srgbClr val="0D0D0D"/>
          </a:solidFill>
          <a:latin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400">
          <a:solidFill>
            <a:srgbClr val="0D0D0D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1"/>
          <p:cNvGrpSpPr>
            <a:grpSpLocks noChangeAspect="1"/>
          </p:cNvGrpSpPr>
          <p:nvPr userDrawn="1"/>
        </p:nvGrpSpPr>
        <p:grpSpPr>
          <a:xfrm>
            <a:off x="8605838" y="0"/>
            <a:ext cx="569912" cy="1123950"/>
            <a:chOff x="0" y="0"/>
            <a:chExt cx="627467" cy="1293023"/>
          </a:xfrm>
        </p:grpSpPr>
        <p:pic>
          <p:nvPicPr>
            <p:cNvPr id="7180" name="Picture 13" descr="C:\Users\Andreea\Desktop\Mankiw 7e\pics plus\case study2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 rot="10800000">
              <a:off x="0" y="0"/>
              <a:ext cx="619771" cy="67069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81" name="Picture 13" descr="C:\Users\Andreea\Desktop\Mankiw 7e\pics plus\case study2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 rot="5400000">
              <a:off x="-8003" y="657553"/>
              <a:ext cx="651163" cy="619769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7171" name="Rectangle 2"/>
          <p:cNvSpPr>
            <a:spLocks noGrp="1" noChangeAspect="1"/>
          </p:cNvSpPr>
          <p:nvPr>
            <p:ph type="title"/>
          </p:nvPr>
        </p:nvSpPr>
        <p:spPr>
          <a:xfrm>
            <a:off x="506413" y="0"/>
            <a:ext cx="8450262" cy="5873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Master case-study #2</a:t>
            </a:r>
          </a:p>
        </p:txBody>
      </p:sp>
      <p:sp>
        <p:nvSpPr>
          <p:cNvPr id="5126" name="Rectangle 3"/>
          <p:cNvSpPr>
            <a:spLocks noGrp="1" noChangeAspect="1"/>
          </p:cNvSpPr>
          <p:nvPr>
            <p:ph type="body" idx="1"/>
          </p:nvPr>
        </p:nvSpPr>
        <p:spPr>
          <a:xfrm>
            <a:off x="457200" y="700088"/>
            <a:ext cx="8458200" cy="57769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  - colorat diferit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28063" y="6467475"/>
            <a:ext cx="515938" cy="3905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solidFill>
                  <a:srgbClr val="002060"/>
                </a:solidFill>
                <a:ea typeface="宋体" panose="02010600030101010101" pitchFamily="2" charset="-122"/>
              </a:defRPr>
            </a:lvl1pPr>
          </a:lstStyle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128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92875"/>
            <a:ext cx="8643938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>
              <a:buFont typeface="Arial" panose="020B0604020202020204" pitchFamily="34" charset="0"/>
              <a:buNone/>
              <a:defRPr sz="1100"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grpSp>
        <p:nvGrpSpPr>
          <p:cNvPr id="7175" name="Group 3"/>
          <p:cNvGrpSpPr>
            <a:grpSpLocks noChangeAspect="1"/>
          </p:cNvGrpSpPr>
          <p:nvPr userDrawn="1"/>
        </p:nvGrpSpPr>
        <p:grpSpPr>
          <a:xfrm>
            <a:off x="-3175" y="0"/>
            <a:ext cx="654050" cy="6483350"/>
            <a:chOff x="0" y="0"/>
            <a:chExt cx="654429" cy="6483350"/>
          </a:xfrm>
        </p:grpSpPr>
        <p:pic>
          <p:nvPicPr>
            <p:cNvPr id="7176" name="Picture 12" descr="C:\Users\Andreea\Desktop\Mankiw 7e\pics plus\case study.png"/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3265" y="0"/>
              <a:ext cx="651164" cy="670699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7177" name="Group 2"/>
            <p:cNvGrpSpPr>
              <a:grpSpLocks noChangeAspect="1"/>
            </p:cNvGrpSpPr>
            <p:nvPr userDrawn="1"/>
          </p:nvGrpSpPr>
          <p:grpSpPr>
            <a:xfrm>
              <a:off x="0" y="642457"/>
              <a:ext cx="335350" cy="5840893"/>
              <a:chOff x="0" y="0"/>
              <a:chExt cx="335350" cy="5840893"/>
            </a:xfrm>
          </p:grpSpPr>
          <p:pic>
            <p:nvPicPr>
              <p:cNvPr id="7178" name="Picture 11" descr="C:\Users\Andreea\Desktop\Mankiw 7e\pics plus\purple.png"/>
              <p:cNvPicPr>
                <a:picLocks noChangeAspect="1"/>
              </p:cNvPicPr>
              <p:nvPr userDrawn="1"/>
            </p:nvPicPr>
            <p:blipFill>
              <a:blip r:embed="rId15"/>
              <a:stretch>
                <a:fillRect/>
              </a:stretch>
            </p:blipFill>
            <p:spPr>
              <a:xfrm>
                <a:off x="3265" y="0"/>
                <a:ext cx="319088" cy="584089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7179" name="Picture 13" descr="C:\Users\Andreea\Desktop\Mankiw 7e\pics plus\case study2.png"/>
              <p:cNvPicPr>
                <a:picLocks noChangeAspect="1"/>
              </p:cNvPicPr>
              <p:nvPr userDrawn="1"/>
            </p:nvPicPr>
            <p:blipFill>
              <a:blip r:embed="rId13"/>
              <a:stretch>
                <a:fillRect/>
              </a:stretch>
            </p:blipFill>
            <p:spPr>
              <a:xfrm rot="-5400000">
                <a:off x="4884" y="-4883"/>
                <a:ext cx="325582" cy="33535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 build="p" autoUpdateAnimBg="0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2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2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2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2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rgbClr val="0D0D0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rgbClr val="0D0D0D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rgbClr val="0D0D0D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rgbClr val="0D0D0D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rgbClr val="0D0D0D"/>
          </a:solidFill>
          <a:latin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000">
          <a:solidFill>
            <a:srgbClr val="0D0D0D"/>
          </a:solidFill>
          <a:latin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000">
          <a:solidFill>
            <a:srgbClr val="0D0D0D"/>
          </a:solidFill>
          <a:latin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000">
          <a:solidFill>
            <a:srgbClr val="0D0D0D"/>
          </a:solidFill>
          <a:latin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000">
          <a:solidFill>
            <a:srgbClr val="0D0D0D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rgbClr val="7030A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spect="1"/>
          </p:cNvSpPr>
          <p:nvPr>
            <p:ph type="title"/>
          </p:nvPr>
        </p:nvSpPr>
        <p:spPr>
          <a:xfrm>
            <a:off x="2236788" y="0"/>
            <a:ext cx="6907212" cy="6096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Appendix master title</a:t>
            </a:r>
          </a:p>
        </p:txBody>
      </p:sp>
      <p:sp>
        <p:nvSpPr>
          <p:cNvPr id="614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58225" y="6488113"/>
            <a:ext cx="485775" cy="3698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solidFill>
                  <a:srgbClr val="002060"/>
                </a:solidFill>
                <a:ea typeface="宋体" panose="02010600030101010101" pitchFamily="2" charset="-122"/>
              </a:defRPr>
            </a:lvl1pPr>
          </a:lstStyle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148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92875"/>
            <a:ext cx="8637588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>
              <a:buFont typeface="Arial" panose="020B0604020202020204" pitchFamily="34" charset="0"/>
              <a:buNone/>
              <a:defRPr sz="1100"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6149" name="Text Placeholder 9"/>
          <p:cNvSpPr>
            <a:spLocks noGrp="1"/>
          </p:cNvSpPr>
          <p:nvPr>
            <p:ph type="body" idx="1"/>
          </p:nvPr>
        </p:nvSpPr>
        <p:spPr>
          <a:xfrm>
            <a:off x="457200" y="592138"/>
            <a:ext cx="8482013" cy="580866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pic>
        <p:nvPicPr>
          <p:cNvPr id="8198" name="Picture 11" descr="C:\Users\Andreea\Desktop\Mankiw 7e\pics plus\appendix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8575" y="68263"/>
            <a:ext cx="2208213" cy="523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9" name="Picture 12" descr="C:\Users\Andreea\Desktop\Mankiw 7e\pics plus\app blue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6988" y="552450"/>
            <a:ext cx="419100" cy="59023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200" name="Group 1"/>
          <p:cNvGrpSpPr>
            <a:grpSpLocks noChangeAspect="1"/>
          </p:cNvGrpSpPr>
          <p:nvPr userDrawn="1"/>
        </p:nvGrpSpPr>
        <p:grpSpPr>
          <a:xfrm>
            <a:off x="8232775" y="750888"/>
            <a:ext cx="898525" cy="5734050"/>
            <a:chOff x="0" y="0"/>
            <a:chExt cx="898650" cy="5733800"/>
          </a:xfrm>
        </p:grpSpPr>
        <p:pic>
          <p:nvPicPr>
            <p:cNvPr id="8201" name="Picture 12" descr="C:\Users\Andreea\Desktop\Mankiw 7e\pics plus\app blue.png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 rot="5400000">
              <a:off x="-2006124" y="2799995"/>
              <a:ext cx="5704767" cy="10477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202" name="Picture 12" descr="C:\Users\Andreea\Desktop\Mankiw 7e\pics plus\app blue.png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0" y="5642672"/>
              <a:ext cx="898650" cy="91128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build="p" autoUpdateAnimBg="0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49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4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4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49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rgbClr val="005EA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1"/>
          <p:cNvSpPr>
            <a:spLocks noChangeArrowheads="1"/>
          </p:cNvSpPr>
          <p:nvPr/>
        </p:nvSpPr>
        <p:spPr bwMode="auto">
          <a:xfrm>
            <a:off x="311150" y="5310188"/>
            <a:ext cx="3581400" cy="8588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PowerPoint Slides prepared by: 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Andreea CHIRITESCU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Eastern Illinois University</a:t>
            </a:r>
          </a:p>
        </p:txBody>
      </p:sp>
      <p:sp>
        <p:nvSpPr>
          <p:cNvPr id="7171" name="TextBox 6"/>
          <p:cNvSpPr txBox="1">
            <a:spLocks noChangeArrowheads="1"/>
          </p:cNvSpPr>
          <p:nvPr/>
        </p:nvSpPr>
        <p:spPr bwMode="auto">
          <a:xfrm>
            <a:off x="311150" y="369888"/>
            <a:ext cx="2176463" cy="1368425"/>
          </a:xfrm>
          <a:prstGeom prst="rect">
            <a:avLst/>
          </a:prstGeom>
          <a:noFill/>
          <a:ln w="57150" cmpd="sng">
            <a:solidFill>
              <a:srgbClr val="005EA4"/>
            </a:solidFill>
            <a:prstDash val="sysDot"/>
            <a:miter lim="800000"/>
          </a:ln>
        </p:spPr>
        <p:txBody>
          <a:bodyPr>
            <a:spAutoFit/>
          </a:bodyPr>
          <a:lstStyle>
            <a:lvl1pPr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8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Gungsuh" panose="02030600000101010101" pitchFamily="18" charset="-127"/>
                <a:cs typeface="+mn-cs"/>
              </a:rPr>
              <a:t>28</a:t>
            </a:r>
          </a:p>
        </p:txBody>
      </p:sp>
      <p:pic>
        <p:nvPicPr>
          <p:cNvPr id="9220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454525" y="3592513"/>
            <a:ext cx="4554538" cy="28876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1" name="Rectangle 3"/>
          <p:cNvSpPr>
            <a:spLocks noGrp="1" noChangeAspect="1"/>
          </p:cNvSpPr>
          <p:nvPr>
            <p:ph type="title"/>
          </p:nvPr>
        </p:nvSpPr>
        <p:spPr>
          <a:xfrm>
            <a:off x="228600" y="152400"/>
            <a:ext cx="8686800" cy="1020763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/>
            <a:r>
              <a:rPr lang="en-US" altLang="zh-CN" dirty="0"/>
              <a:t>fghfgj</a:t>
            </a:r>
          </a:p>
        </p:txBody>
      </p:sp>
      <p:sp>
        <p:nvSpPr>
          <p:cNvPr id="9222" name="Rectangle 8"/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8382000" cy="53054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7175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8624888" y="6469063"/>
            <a:ext cx="504825" cy="379413"/>
          </a:xfrm>
          <a:prstGeom prst="rect">
            <a:avLst/>
          </a:prstGeom>
          <a:noFill/>
          <a:ln w="19050" cmpd="sng">
            <a:solidFill>
              <a:srgbClr val="005EA4"/>
            </a:solidFill>
            <a:prstDash val="sysDot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solidFill>
                  <a:srgbClr val="002060"/>
                </a:solidFill>
                <a:ea typeface="宋体" panose="02010600030101010101" pitchFamily="2" charset="-122"/>
              </a:defRPr>
            </a:lvl1pPr>
          </a:lstStyle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7176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83350"/>
            <a:ext cx="8612188" cy="3651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>
              <a:buFont typeface="Arial" panose="020B0604020202020204" pitchFamily="34" charset="0"/>
              <a:buNone/>
              <a:defRPr sz="1100" smtClean="0"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rgbClr val="005EA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90000"/>
        <a:buChar char="•"/>
        <a:defRPr sz="2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2" name="Straight Connector 2"/>
          <p:cNvCxnSpPr/>
          <p:nvPr userDrawn="1"/>
        </p:nvCxnSpPr>
        <p:spPr>
          <a:xfrm>
            <a:off x="0" y="931863"/>
            <a:ext cx="9144000" cy="0"/>
          </a:xfrm>
          <a:prstGeom prst="line">
            <a:avLst/>
          </a:prstGeom>
          <a:ln w="76200" cap="flat" cmpd="sng">
            <a:solidFill>
              <a:srgbClr val="005EA4"/>
            </a:solidFill>
            <a:prstDash val="sysDot"/>
            <a:headEnd type="none" w="med" len="med"/>
            <a:tailEnd type="none" w="med" len="med"/>
          </a:ln>
        </p:spPr>
      </p:cxnSp>
      <p:pic>
        <p:nvPicPr>
          <p:cNvPr id="10243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354138" cy="931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Rectangle 3"/>
          <p:cNvSpPr>
            <a:spLocks noGrp="1" noChangeAspect="1"/>
          </p:cNvSpPr>
          <p:nvPr>
            <p:ph type="title"/>
          </p:nvPr>
        </p:nvSpPr>
        <p:spPr>
          <a:xfrm>
            <a:off x="1282700" y="77788"/>
            <a:ext cx="7861300" cy="8890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/>
            <a:r>
              <a:rPr lang="en-US" altLang="zh-CN" dirty="0"/>
              <a:t>Name fgchmvb </a:t>
            </a:r>
          </a:p>
        </p:txBody>
      </p:sp>
      <p:sp>
        <p:nvSpPr>
          <p:cNvPr id="8197" name="Rectangle 8"/>
          <p:cNvSpPr>
            <a:spLocks noGrp="1"/>
          </p:cNvSpPr>
          <p:nvPr>
            <p:ph type="body" idx="1"/>
          </p:nvPr>
        </p:nvSpPr>
        <p:spPr>
          <a:xfrm>
            <a:off x="277813" y="1025525"/>
            <a:ext cx="8588375" cy="542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8198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8538" y="6470650"/>
            <a:ext cx="520700" cy="379413"/>
          </a:xfrm>
          <a:prstGeom prst="rect">
            <a:avLst/>
          </a:prstGeom>
          <a:noFill/>
          <a:ln w="19050" cmpd="sng">
            <a:solidFill>
              <a:srgbClr val="005EA4"/>
            </a:solidFill>
            <a:prstDash val="sysDot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solidFill>
                  <a:srgbClr val="002060"/>
                </a:solidFill>
                <a:ea typeface="宋体" panose="02010600030101010101" pitchFamily="2" charset="-122"/>
              </a:defRPr>
            </a:lvl1pPr>
          </a:lstStyle>
          <a:p>
            <a:pPr lvl="0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819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92875"/>
            <a:ext cx="8605838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>
              <a:buFont typeface="Arial" panose="020B0604020202020204" pitchFamily="34" charset="0"/>
              <a:buNone/>
              <a:defRPr sz="1100" smtClean="0"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build="p" autoUpdateAnimBg="0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9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9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9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9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9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rgbClr val="005EA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90000"/>
        <a:buChar char="•"/>
        <a:defRPr sz="2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8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ubtitle 1"/>
          <p:cNvSpPr>
            <a:spLocks noGrp="1"/>
          </p:cNvSpPr>
          <p:nvPr>
            <p:ph type="subTitle" sz="quarter" idx="4294967295"/>
          </p:nvPr>
        </p:nvSpPr>
        <p:spPr>
          <a:xfrm>
            <a:off x="0" y="2292350"/>
            <a:ext cx="9131300" cy="1131888"/>
          </a:xfrm>
          <a:ln/>
        </p:spPr>
        <p:txBody>
          <a:bodyPr vert="horz" wrap="none" lIns="91440" tIns="45720" rIns="91440" bIns="45720" anchor="t"/>
          <a:lstStyle>
            <a:lvl1pPr marL="0" lvl="0" indent="0" algn="ctr">
              <a:buClrTx/>
              <a:buSzTx/>
              <a:buFontTx/>
              <a:buNone/>
              <a:defRPr/>
            </a:lvl1pPr>
            <a:lvl2pPr marL="457200" lvl="1" indent="0" algn="ctr">
              <a:buClrTx/>
              <a:buSzTx/>
              <a:buFontTx/>
              <a:buNone/>
              <a:defRPr/>
            </a:lvl2pPr>
            <a:lvl3pPr marL="914400" lvl="2" indent="0" algn="ctr">
              <a:buClrTx/>
              <a:buSzPct val="90000"/>
              <a:buFontTx/>
              <a:buNone/>
              <a:defRPr/>
            </a:lvl3pPr>
            <a:lvl4pPr marL="1371600" lvl="3" indent="0" algn="ctr">
              <a:buClrTx/>
              <a:buSzTx/>
              <a:buFontTx/>
              <a:buNone/>
              <a:defRPr/>
            </a:lvl4pPr>
            <a:lvl5pPr marL="1828800" lvl="4" indent="0" algn="ctr">
              <a:buClrTx/>
              <a:buSzTx/>
              <a:buFontTx/>
              <a:buNone/>
              <a:defRPr/>
            </a:lvl5pPr>
          </a:lstStyle>
          <a:p>
            <a:pPr lvl="0"/>
            <a:r>
              <a:rPr lang="zh-CN" altLang="en-US" sz="4400" dirty="0">
                <a:solidFill>
                  <a:schemeClr val="tx1"/>
                </a:solidFill>
                <a:ea typeface="宋体" panose="02010600030101010101" pitchFamily="2" charset="-122"/>
              </a:rPr>
              <a:t>失业</a:t>
            </a:r>
          </a:p>
        </p:txBody>
      </p:sp>
      <p:sp>
        <p:nvSpPr>
          <p:cNvPr id="11267" name="Footer Placeholder 3"/>
          <p:cNvSpPr txBox="1">
            <a:spLocks noGrp="1"/>
          </p:cNvSpPr>
          <p:nvPr/>
        </p:nvSpPr>
        <p:spPr>
          <a:xfrm>
            <a:off x="0" y="6483350"/>
            <a:ext cx="8612188" cy="36512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11268" name="Slide Number Placeholder 3"/>
          <p:cNvSpPr txBox="1">
            <a:spLocks noGrp="1"/>
          </p:cNvSpPr>
          <p:nvPr/>
        </p:nvSpPr>
        <p:spPr>
          <a:xfrm>
            <a:off x="8624888" y="6469063"/>
            <a:ext cx="504825" cy="379412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zh-CN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fld>
            <a:endParaRPr lang="en-US" altLang="zh-CN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失业的确人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劳动市场经历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黑人的主要工作时间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和相似年龄的白人有着一样的劳动力参工率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更高的失业率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青年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更低的劳动力参与率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比年长的工人有着更高的失业率</a:t>
            </a:r>
          </a:p>
        </p:txBody>
      </p:sp>
      <p:sp>
        <p:nvSpPr>
          <p:cNvPr id="18436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18437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r>
              <a:rPr lang="zh-CN" altLang="en-US" sz="2900" dirty="0">
                <a:solidFill>
                  <a:schemeClr val="tx1"/>
                </a:solidFill>
                <a:ea typeface="宋体" panose="02010600030101010101" pitchFamily="2" charset="-122"/>
              </a:rPr>
              <a:t>图 2</a:t>
            </a:r>
          </a:p>
        </p:txBody>
      </p:sp>
      <p:sp>
        <p:nvSpPr>
          <p:cNvPr id="19459" name="Slide Number Placeholder 1"/>
          <p:cNvSpPr txBox="1">
            <a:spLocks noGrp="1"/>
          </p:cNvSpPr>
          <p:nvPr/>
        </p:nvSpPr>
        <p:spPr>
          <a:xfrm>
            <a:off x="8618538" y="6473825"/>
            <a:ext cx="520700" cy="3794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0" name="Footer Placeholder 3"/>
          <p:cNvSpPr txBox="1">
            <a:spLocks noGrp="1"/>
          </p:cNvSpPr>
          <p:nvPr/>
        </p:nvSpPr>
        <p:spPr>
          <a:xfrm>
            <a:off x="0" y="6492875"/>
            <a:ext cx="8615363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19461" name="TextBox 4"/>
          <p:cNvSpPr txBox="1"/>
          <p:nvPr/>
        </p:nvSpPr>
        <p:spPr>
          <a:xfrm>
            <a:off x="136525" y="382588"/>
            <a:ext cx="3230563" cy="4873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>
              <a:buFontTx/>
              <a:buNone/>
            </a:pPr>
            <a:r>
              <a:rPr lang="zh-CN" altLang="en-US" sz="26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1960年以来的失业率</a:t>
            </a:r>
          </a:p>
        </p:txBody>
      </p:sp>
      <p:sp>
        <p:nvSpPr>
          <p:cNvPr id="21510" name="TextBox 6"/>
          <p:cNvSpPr txBox="1"/>
          <p:nvPr/>
        </p:nvSpPr>
        <p:spPr>
          <a:xfrm>
            <a:off x="82550" y="5445125"/>
            <a:ext cx="8966200" cy="6397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buFontTx/>
              <a:buNone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该图用美国失业率的年度数据来说明没有工作的劳动力的百分比。自然失业率是正常的失业水平，失业率围绕他上下波动。</a:t>
            </a:r>
          </a:p>
        </p:txBody>
      </p:sp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46063" y="946150"/>
            <a:ext cx="8639175" cy="4167188"/>
            <a:chOff x="0" y="0"/>
            <a:chExt cx="8639033" cy="4168221"/>
          </a:xfrm>
        </p:grpSpPr>
        <p:pic>
          <p:nvPicPr>
            <p:cNvPr id="19465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639033" cy="398724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66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275" y="3806271"/>
              <a:ext cx="3076575" cy="361950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19464" name="Picture 10" descr="28J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1073150"/>
            <a:ext cx="8555038" cy="3905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失业的确认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277813" y="1039813"/>
            <a:ext cx="8588375" cy="5422900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自然失业率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失业率围绕它上下波动的正常失业率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2012: 5.5% (远远低于实际的失业率 8.1%)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周期性失业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失业率对自然失业率的背离</a:t>
            </a:r>
          </a:p>
        </p:txBody>
      </p:sp>
      <p:sp>
        <p:nvSpPr>
          <p:cNvPr id="20484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20485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12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2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美国经济中的男性和女性的劳动力参与率</a:t>
            </a:r>
          </a:p>
        </p:txBody>
      </p:sp>
      <p:sp>
        <p:nvSpPr>
          <p:cNvPr id="44035" name="Content Placeholder 1"/>
          <p:cNvSpPr>
            <a:spLocks noGrp="1"/>
          </p:cNvSpPr>
          <p:nvPr>
            <p:ph idx="1"/>
          </p:nvPr>
        </p:nvSpPr>
        <p:spPr>
          <a:xfrm>
            <a:off x="457200" y="1023938"/>
            <a:ext cx="8458200" cy="5453062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solidFill>
                  <a:srgbClr val="5D2884"/>
                </a:solidFill>
                <a:ea typeface="宋体" panose="02010600030101010101" pitchFamily="2" charset="-122"/>
              </a:rPr>
              <a:t>女性在美国社会中的作用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一个世纪以来发生了巨大的变化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新技术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减少了完成日常家务劳动所需的时间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有效的生育控制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减少了普通家庭儿童的数量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变化的政治与社会态度</a:t>
            </a:r>
          </a:p>
        </p:txBody>
      </p:sp>
      <p:sp>
        <p:nvSpPr>
          <p:cNvPr id="21508" name="Slide Number Placeholder 1"/>
          <p:cNvSpPr txBox="1">
            <a:spLocks noGrp="1"/>
          </p:cNvSpPr>
          <p:nvPr/>
        </p:nvSpPr>
        <p:spPr>
          <a:xfrm>
            <a:off x="8628063" y="6467475"/>
            <a:ext cx="515937" cy="3905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9" name="Footer Placeholder 4"/>
          <p:cNvSpPr txBox="1">
            <a:spLocks noGrp="1"/>
          </p:cNvSpPr>
          <p:nvPr/>
        </p:nvSpPr>
        <p:spPr>
          <a:xfrm>
            <a:off x="0" y="6492875"/>
            <a:ext cx="86439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85738" y="908050"/>
            <a:ext cx="8772525" cy="5097463"/>
            <a:chOff x="0" y="0"/>
            <a:chExt cx="8772525" cy="5096444"/>
          </a:xfrm>
        </p:grpSpPr>
        <p:pic>
          <p:nvPicPr>
            <p:cNvPr id="22537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772525" cy="46863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2538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689" y="4648769"/>
              <a:ext cx="1790700" cy="447675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2531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r>
              <a:rPr lang="zh-CN" altLang="en-US" sz="2900" dirty="0">
                <a:solidFill>
                  <a:schemeClr val="tx1"/>
                </a:solidFill>
                <a:ea typeface="宋体" panose="02010600030101010101" pitchFamily="2" charset="-122"/>
              </a:rPr>
              <a:t>图 3</a:t>
            </a:r>
          </a:p>
        </p:txBody>
      </p:sp>
      <p:sp>
        <p:nvSpPr>
          <p:cNvPr id="22532" name="Slide Number Placeholder 1"/>
          <p:cNvSpPr txBox="1">
            <a:spLocks noGrp="1"/>
          </p:cNvSpPr>
          <p:nvPr/>
        </p:nvSpPr>
        <p:spPr>
          <a:xfrm>
            <a:off x="8618538" y="6473825"/>
            <a:ext cx="520700" cy="3794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14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3" name="Footer Placeholder 3"/>
          <p:cNvSpPr txBox="1">
            <a:spLocks noGrp="1"/>
          </p:cNvSpPr>
          <p:nvPr/>
        </p:nvSpPr>
        <p:spPr>
          <a:xfrm>
            <a:off x="0" y="6492875"/>
            <a:ext cx="8615363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22534" name="TextBox 4"/>
          <p:cNvSpPr txBox="1"/>
          <p:nvPr/>
        </p:nvSpPr>
        <p:spPr>
          <a:xfrm>
            <a:off x="82550" y="382588"/>
            <a:ext cx="90614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buFontTx/>
              <a:buNone/>
            </a:pPr>
            <a:r>
              <a:rPr lang="zh-CN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1950年以来的男性与女性的劳动力参工率</a:t>
            </a:r>
          </a:p>
        </p:txBody>
      </p:sp>
      <p:sp>
        <p:nvSpPr>
          <p:cNvPr id="24585" name="TextBox 6"/>
          <p:cNvSpPr txBox="1"/>
          <p:nvPr/>
        </p:nvSpPr>
        <p:spPr>
          <a:xfrm>
            <a:off x="95250" y="5881688"/>
            <a:ext cx="9063038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buFontTx/>
              <a:buNone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该图显示了劳动力成员中成年男性与女性的各自比率。它表明在过去的几十年间，更多的女性进入了劳动力队伍，从而一些男性则离开了劳动力队伍。</a:t>
            </a:r>
          </a:p>
        </p:txBody>
      </p:sp>
      <p:pic>
        <p:nvPicPr>
          <p:cNvPr id="22536" name="Picture 10" descr="28J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" y="908050"/>
            <a:ext cx="8475663" cy="48847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2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美国经济中的男性和女性的劳动力参与率</a:t>
            </a:r>
          </a:p>
        </p:txBody>
      </p:sp>
      <p:sp>
        <p:nvSpPr>
          <p:cNvPr id="48131" name="Content Placeholder 1"/>
          <p:cNvSpPr>
            <a:spLocks noGrp="1"/>
          </p:cNvSpPr>
          <p:nvPr>
            <p:ph idx="1"/>
          </p:nvPr>
        </p:nvSpPr>
        <p:spPr>
          <a:xfrm>
            <a:off x="457200" y="968375"/>
            <a:ext cx="8458200" cy="55086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男性的劳动力参与率在下降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年轻男性在学校的时间更长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年长的工人退休的更早和活得更长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更多的女性被雇佣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更多的父亲待在家里养小孩</a:t>
            </a:r>
          </a:p>
          <a:p>
            <a:r>
              <a:rPr lang="zh-CN" altLang="en-US" dirty="0">
                <a:solidFill>
                  <a:srgbClr val="5D2884"/>
                </a:solidFill>
                <a:ea typeface="宋体" panose="02010600030101010101" pitchFamily="2" charset="-122"/>
              </a:rPr>
              <a:t>不算在劳动力的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全职学生、退休者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留在家里照顾孩子的父亲</a:t>
            </a:r>
          </a:p>
        </p:txBody>
      </p:sp>
      <p:sp>
        <p:nvSpPr>
          <p:cNvPr id="23556" name="Slide Number Placeholder 1"/>
          <p:cNvSpPr txBox="1">
            <a:spLocks noGrp="1"/>
          </p:cNvSpPr>
          <p:nvPr/>
        </p:nvSpPr>
        <p:spPr>
          <a:xfrm>
            <a:off x="8628063" y="6467475"/>
            <a:ext cx="515937" cy="3905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15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7" name="Footer Placeholder 4"/>
          <p:cNvSpPr txBox="1">
            <a:spLocks noGrp="1"/>
          </p:cNvSpPr>
          <p:nvPr/>
        </p:nvSpPr>
        <p:spPr>
          <a:xfrm>
            <a:off x="0" y="6492875"/>
            <a:ext cx="86439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失业的确认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官方失业率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有用的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不完美的度量指标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进入和退出劳动力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普遍的</a:t>
            </a:r>
          </a:p>
        </p:txBody>
      </p:sp>
      <p:sp>
        <p:nvSpPr>
          <p:cNvPr id="24580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24581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16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失业的确认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失业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并不是所有的失业者到最后都找到工作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超过一半的失业者在失业时离开了劳动力大军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这些报告失业的人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可能没有努力寻找工作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想获取政府帮助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具有灰色收入的人</a:t>
            </a:r>
          </a:p>
        </p:txBody>
      </p:sp>
      <p:sp>
        <p:nvSpPr>
          <p:cNvPr id="25604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25605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17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失业的确认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退出劳动力市场的人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可能想工作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失去信心的工人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 失去信心的工人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想工作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已经放弃找工作</a:t>
            </a:r>
          </a:p>
        </p:txBody>
      </p:sp>
      <p:sp>
        <p:nvSpPr>
          <p:cNvPr id="26628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26629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18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失业的确认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失业者没有工作的时间有多长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大部分失业是短期的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大部分失业在长期是可以观察到的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大部分失业的人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很快会找到工作</a:t>
            </a:r>
          </a:p>
        </p:txBody>
      </p:sp>
      <p:sp>
        <p:nvSpPr>
          <p:cNvPr id="27652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27653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19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失业的确认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就业者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这类工作的人包括 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得到报酬的人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在他们的企业里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在家族里拿不到工资的人</a:t>
            </a:r>
          </a:p>
          <a:p>
            <a:pPr lvl="1"/>
            <a:r>
              <a:rPr lang="zh-CN" altLang="en-US" sz="3600" dirty="0">
                <a:ea typeface="宋体" panose="02010600030101010101" pitchFamily="2" charset="-122"/>
              </a:rPr>
              <a:t>全职工作和部分时间工作的人</a:t>
            </a:r>
          </a:p>
          <a:p>
            <a:pPr lvl="1"/>
            <a:r>
              <a:rPr lang="zh-CN" altLang="en-US" sz="3600" dirty="0">
                <a:ea typeface="宋体" panose="02010600030101010101" pitchFamily="2" charset="-122"/>
              </a:rPr>
              <a:t>暂时不工作者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度假、生病、天气恶劣</a:t>
            </a:r>
          </a:p>
        </p:txBody>
      </p:sp>
      <p:sp>
        <p:nvSpPr>
          <p:cNvPr id="12292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12293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失业的确认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277813" y="1025525"/>
            <a:ext cx="8566150" cy="5422900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失业者没有工作的时间有多长?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大部分失业是短期的，而在任何一个既定时间所观察到的大多数失业又是长期的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大部分经济中的失业问题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归因于小部分失业者长时间没有工作</a:t>
            </a:r>
          </a:p>
        </p:txBody>
      </p:sp>
      <p:sp>
        <p:nvSpPr>
          <p:cNvPr id="28676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28677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失业的确认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失业率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从没有下降到零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在自然失业率上下波动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摩擦性失业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由于工人寻找最适合自己嗜好和技能的工作需要时间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解释较短的失业</a:t>
            </a:r>
          </a:p>
          <a:p>
            <a:pPr lvl="1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9700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29701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21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失业的确认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结构性失业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因为一些劳动市场可提供的工作岗位数量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不足以为每位想工作的人提供工作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解释长期失业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因为工资在均衡工资之上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最低工资法, 工会和效率工资</a:t>
            </a:r>
          </a:p>
        </p:txBody>
      </p:sp>
      <p:sp>
        <p:nvSpPr>
          <p:cNvPr id="30724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30725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22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3"/>
          <p:cNvSpPr>
            <a:spLocks noGrp="1"/>
          </p:cNvSpPr>
          <p:nvPr>
            <p:ph idx="1"/>
          </p:nvPr>
        </p:nvSpPr>
        <p:spPr>
          <a:xfrm>
            <a:off x="0" y="1262063"/>
            <a:ext cx="8229600" cy="4662487"/>
          </a:xfrm>
          <a:ln/>
        </p:spPr>
        <p:txBody>
          <a:bodyPr vert="horz" wrap="square" lIns="91440" tIns="45720" rIns="91440" bIns="45720" anchor="t"/>
          <a:lstStyle/>
          <a:p>
            <a:pPr lvl="1" indent="0" eaLnBrk="1" hangingPunct="1"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7030A0"/>
                </a:solidFill>
                <a:ea typeface="宋体" panose="02010600030101010101" pitchFamily="2" charset="-122"/>
              </a:rPr>
              <a:t>周期性失业</a:t>
            </a:r>
            <a:endParaRPr lang="en-US" altLang="zh-CN" sz="2800" b="1" dirty="0">
              <a:solidFill>
                <a:srgbClr val="7030A0"/>
              </a:solidFill>
              <a:ea typeface="宋体" panose="02010600030101010101" pitchFamily="2" charset="-122"/>
            </a:endParaRPr>
          </a:p>
          <a:p>
            <a:pPr lvl="1" indent="0" eaLnBrk="1" hangingPunct="1">
              <a:spcBef>
                <a:spcPts val="18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——</a:t>
            </a:r>
            <a:r>
              <a:rPr lang="zh-CN" altLang="en-US" sz="2400" dirty="0">
                <a:ea typeface="宋体" panose="02010600030101010101" pitchFamily="2" charset="-122"/>
              </a:rPr>
              <a:t>伴随着经济周期而波动的失业。在经济衰退时，周期性失业会增加；在经济扩张时，周期性失业减少。</a:t>
            </a:r>
          </a:p>
          <a:p>
            <a:pPr lvl="1" indent="0">
              <a:spcBef>
                <a:spcPts val="18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——</a:t>
            </a:r>
            <a:r>
              <a:rPr lang="zh-CN" altLang="en-US" sz="2400" dirty="0">
                <a:ea typeface="宋体" panose="02010600030101010101" pitchFamily="2" charset="-122"/>
              </a:rPr>
              <a:t>一个工人在经济衰退时被辞退，几个月后在经济开始扩张时又被重新召回，就经历了周期性失业。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indent="0">
              <a:spcBef>
                <a:spcPts val="300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00B050"/>
                </a:solidFill>
                <a:ea typeface="宋体" panose="02010600030101010101" pitchFamily="2" charset="-122"/>
              </a:rPr>
              <a:t>治理：国家积极干预经济，刺激有效需求，实现充分就业</a:t>
            </a:r>
            <a:endParaRPr lang="en-US" altLang="zh-CN" sz="2400" b="1" dirty="0">
              <a:solidFill>
                <a:srgbClr val="00B050"/>
              </a:solidFill>
              <a:ea typeface="宋体" panose="02010600030101010101" pitchFamily="2" charset="-122"/>
            </a:endParaRPr>
          </a:p>
          <a:p>
            <a:pPr lvl="1" indent="0"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      - </a:t>
            </a:r>
            <a:r>
              <a:rPr lang="zh-CN" altLang="en-US" sz="2400" dirty="0">
                <a:ea typeface="宋体" panose="02010600030101010101" pitchFamily="2" charset="-122"/>
              </a:rPr>
              <a:t>如：刺激私人投资、促进国家投资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31747" name="Title 1"/>
          <p:cNvSpPr>
            <a:spLocks noGrp="1"/>
          </p:cNvSpPr>
          <p:nvPr>
            <p:ph type="title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失业的确认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none" lIns="91440" tIns="45720" rIns="91440" bIns="45720" anchor="ctr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失业与充分就业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34147" name="Rectangle 3"/>
          <p:cNvSpPr>
            <a:spLocks noGrp="1"/>
          </p:cNvSpPr>
          <p:nvPr>
            <p:ph idx="1"/>
          </p:nvPr>
        </p:nvSpPr>
        <p:spPr>
          <a:xfrm>
            <a:off x="339725" y="1590675"/>
            <a:ext cx="7642225" cy="4986338"/>
          </a:xfrm>
          <a:ln/>
        </p:spPr>
        <p:txBody>
          <a:bodyPr vert="horz" wrap="square" lIns="91440" tIns="45720" rIns="91440" bIns="45720" anchor="t"/>
          <a:lstStyle/>
          <a:p>
            <a:pPr marL="0" indent="0" algn="just" eaLnBrk="1" hangingPunct="1">
              <a:lnSpc>
                <a:spcPct val="130000"/>
              </a:lnSpc>
              <a:spcBef>
                <a:spcPts val="120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ea typeface="宋体" panose="02010600030101010101" pitchFamily="2" charset="-122"/>
              </a:rPr>
              <a:t>自然失业率</a:t>
            </a:r>
            <a:endParaRPr lang="en-US" altLang="zh-CN" sz="2800" b="1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indent="0" algn="just" eaLnBrk="1" hangingPunct="1">
              <a:lnSpc>
                <a:spcPct val="130000"/>
              </a:lnSpc>
              <a:spcBef>
                <a:spcPts val="1200"/>
              </a:spcBef>
              <a:buNone/>
            </a:pP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       是达到充分就业时的失业率，它等于摩擦性失业率与结构性失业率之和。</a:t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indent="0" algn="just" eaLnBrk="1" hangingPunct="1">
              <a:lnSpc>
                <a:spcPct val="130000"/>
              </a:lnSpc>
              <a:spcBef>
                <a:spcPts val="1200"/>
              </a:spcBef>
              <a:buNone/>
            </a:pP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        充分就业时的实际</a:t>
            </a:r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GDP</a:t>
            </a: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称为</a:t>
            </a:r>
            <a:r>
              <a:rPr lang="zh-CN" altLang="en-US" u="sng" dirty="0">
                <a:solidFill>
                  <a:srgbClr val="7030A0"/>
                </a:solidFill>
                <a:ea typeface="宋体" panose="02010600030101010101" pitchFamily="2" charset="-122"/>
              </a:rPr>
              <a:t>潜在</a:t>
            </a:r>
            <a:r>
              <a:rPr lang="en-US" altLang="zh-CN" u="sng" dirty="0">
                <a:solidFill>
                  <a:srgbClr val="7030A0"/>
                </a:solidFill>
                <a:ea typeface="宋体" panose="02010600030101010101" pitchFamily="2" charset="-122"/>
              </a:rPr>
              <a:t>GDP</a:t>
            </a: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none" lIns="91440" tIns="45720" rIns="91440" bIns="45720" anchor="ctr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比较不同的失业类型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idx="1"/>
          </p:nvPr>
        </p:nvSpPr>
        <p:spPr>
          <a:xfrm>
            <a:off x="176213" y="1501775"/>
            <a:ext cx="8555038" cy="17065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742950" marR="0" lvl="1" indent="0" algn="l" defTabSz="4572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rPr>
              <a:t>哪一种失业可以消除？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宋体" panose="02010600030101010101" pitchFamily="2" charset="-122"/>
            </a:endParaRPr>
          </a:p>
          <a:p>
            <a:pPr marL="742950" marR="0" lvl="1" indent="0" algn="l" defTabSz="4572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rPr>
              <a:t>--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rPr>
              <a:t>摩擦性失业和结构性失业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rPr>
              <a:t>可以通过加强工作信息传递和技术培训等措施减少，却不能根本消除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</a:endParaRPr>
          </a:p>
          <a:p>
            <a:pPr marL="742950" marR="0" lvl="1" indent="0" algn="l" defTabSz="4572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rPr>
              <a:t>--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rPr>
              <a:t>周期性失业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rPr>
              <a:t>可以通过经济手段和政策来消除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寻找工作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531225" cy="5410200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寻找工作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在工人的嗜好与技能既定时工人寻找适当工作的过程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工人的嗜好与技能不同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工作的性质不同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寻找工作的人和职位空缺的信息扩散的缓慢</a:t>
            </a:r>
          </a:p>
        </p:txBody>
      </p:sp>
      <p:sp>
        <p:nvSpPr>
          <p:cNvPr id="34820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34821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26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寻找工作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489950" cy="5410200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一些摩擦失业是不可避免的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不同企业间劳动需求是变动的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各行业和地区之间的需求是变化的 (部门转移)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经济总是变化的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一些企业创作了工作岗位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一些企业中工作岗位消失了</a:t>
            </a:r>
          </a:p>
        </p:txBody>
      </p:sp>
      <p:sp>
        <p:nvSpPr>
          <p:cNvPr id="35844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35845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公共政策和寻找工作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524875" cy="5410200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减少失业者寻找工作的时间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使自然失业率减少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政府项目– 促进寻找工作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政府管理的就业机构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公共培训计划</a:t>
            </a:r>
          </a:p>
        </p:txBody>
      </p:sp>
      <p:sp>
        <p:nvSpPr>
          <p:cNvPr id="36868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36869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28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公共政策和寻找工作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763000" cy="5410200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失业保险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政府项目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部分保障工人收入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当他们失业时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增加了摩擦性失业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无意中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仅向以前雇主不再需要其技能而被解雇的失业者支付补助</a:t>
            </a:r>
          </a:p>
        </p:txBody>
      </p:sp>
      <p:sp>
        <p:nvSpPr>
          <p:cNvPr id="37892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37893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29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失业的确认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失业者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这些不工作的人包括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能够工作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努力在四周之内找到工作的人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这些人等待重新被召回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被解雇</a:t>
            </a:r>
          </a:p>
        </p:txBody>
      </p:sp>
      <p:sp>
        <p:nvSpPr>
          <p:cNvPr id="13316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13317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公共政策和寻找工作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572500" cy="5410200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失业保险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26周得到工资的50%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减轻了失业者的痛苦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增加了失业的数量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失业者在找到工作时停止获得资助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失业</a:t>
            </a:r>
          </a:p>
          <a:p>
            <a:pPr lvl="3"/>
            <a:r>
              <a:rPr lang="zh-CN" altLang="en-US" dirty="0">
                <a:ea typeface="宋体" panose="02010600030101010101" pitchFamily="2" charset="-122"/>
              </a:rPr>
              <a:t>降低了寻找工作的努力程度</a:t>
            </a:r>
          </a:p>
          <a:p>
            <a:pPr lvl="3"/>
            <a:r>
              <a:rPr lang="zh-CN" altLang="en-US" dirty="0">
                <a:ea typeface="宋体" panose="02010600030101010101" pitchFamily="2" charset="-122"/>
              </a:rPr>
              <a:t>倾向于拒绝没有吸引力的工作</a:t>
            </a:r>
          </a:p>
          <a:p>
            <a:pPr lvl="3"/>
            <a:r>
              <a:rPr lang="zh-CN" altLang="en-US" dirty="0">
                <a:ea typeface="宋体" panose="02010600030101010101" pitchFamily="2" charset="-122"/>
              </a:rPr>
              <a:t>倾向于寻找合适的工作</a:t>
            </a:r>
          </a:p>
        </p:txBody>
      </p:sp>
      <p:sp>
        <p:nvSpPr>
          <p:cNvPr id="38916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38917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30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最低工资法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结构性失业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工作数量不足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最低工资法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可能创造失业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强制工资位于均衡工资之上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更高的劳动力供给数量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更低的劳动力需求数量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劳动力过剩 = 失业</a:t>
            </a:r>
          </a:p>
        </p:txBody>
      </p:sp>
      <p:sp>
        <p:nvSpPr>
          <p:cNvPr id="39940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39941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31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r>
              <a:rPr lang="zh-CN" altLang="en-US" sz="2900" dirty="0">
                <a:solidFill>
                  <a:schemeClr val="tx1"/>
                </a:solidFill>
                <a:ea typeface="宋体" panose="02010600030101010101" pitchFamily="2" charset="-122"/>
              </a:rPr>
              <a:t>图 4 </a:t>
            </a:r>
          </a:p>
        </p:txBody>
      </p:sp>
      <p:sp>
        <p:nvSpPr>
          <p:cNvPr id="40963" name="Slide Number Placeholder 1"/>
          <p:cNvSpPr txBox="1">
            <a:spLocks noGrp="1"/>
          </p:cNvSpPr>
          <p:nvPr/>
        </p:nvSpPr>
        <p:spPr>
          <a:xfrm>
            <a:off x="8618538" y="6473825"/>
            <a:ext cx="520700" cy="3794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32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4" name="Footer Placeholder 3"/>
          <p:cNvSpPr txBox="1">
            <a:spLocks noGrp="1"/>
          </p:cNvSpPr>
          <p:nvPr/>
        </p:nvSpPr>
        <p:spPr>
          <a:xfrm>
            <a:off x="0" y="6492875"/>
            <a:ext cx="8615363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40965" name="TextBox 4"/>
          <p:cNvSpPr txBox="1"/>
          <p:nvPr/>
        </p:nvSpPr>
        <p:spPr>
          <a:xfrm>
            <a:off x="109538" y="382588"/>
            <a:ext cx="4475162" cy="4873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>
              <a:buFontTx/>
              <a:buNone/>
            </a:pPr>
            <a:r>
              <a:rPr lang="zh-CN" altLang="en-US" sz="26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工资高于均衡水平引起的失业</a:t>
            </a:r>
          </a:p>
        </p:txBody>
      </p:sp>
      <p:sp>
        <p:nvSpPr>
          <p:cNvPr id="43014" name="TextBox 5"/>
          <p:cNvSpPr txBox="1"/>
          <p:nvPr/>
        </p:nvSpPr>
        <p:spPr>
          <a:xfrm>
            <a:off x="147638" y="4748213"/>
            <a:ext cx="8942387" cy="960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buFontTx/>
              <a:buNone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在这个劳动力市场上，使供给与需求平衡的工资W</a:t>
            </a:r>
            <a:r>
              <a:rPr lang="zh-CN" altLang="en-US" sz="18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。在这一均衡工资之上，劳动力的供给量与需求量等于L</a:t>
            </a:r>
            <a:r>
              <a:rPr lang="zh-CN" altLang="en-US" sz="18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。与此相比，如果最低工资法使工资被迫高于均衡水平，劳动供给量增加到L</a:t>
            </a:r>
            <a:r>
              <a:rPr lang="zh-CN" altLang="en-US" sz="18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，而劳动量下降到L</a:t>
            </a:r>
            <a:r>
              <a:rPr lang="zh-CN" altLang="en-US" sz="18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，就会引起过剩的劳动L</a:t>
            </a:r>
            <a:r>
              <a:rPr lang="zh-CN" altLang="en-US" sz="18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-L</a:t>
            </a:r>
            <a:r>
              <a:rPr lang="zh-CN" altLang="en-US" sz="18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，它表示失业。</a:t>
            </a:r>
            <a:endParaRPr lang="zh-CN" altLang="en-US" sz="18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77"/>
          <p:cNvGrpSpPr/>
          <p:nvPr/>
        </p:nvGrpSpPr>
        <p:grpSpPr>
          <a:xfrm>
            <a:off x="1243013" y="917575"/>
            <a:ext cx="5861050" cy="3206750"/>
            <a:chOff x="0" y="0"/>
            <a:chExt cx="5862297" cy="3208793"/>
          </a:xfrm>
        </p:grpSpPr>
        <p:sp>
          <p:nvSpPr>
            <p:cNvPr id="40999" name="Rectangle 7"/>
            <p:cNvSpPr/>
            <p:nvPr/>
          </p:nvSpPr>
          <p:spPr>
            <a:xfrm>
              <a:off x="903479" y="38124"/>
              <a:ext cx="4958818" cy="3170669"/>
            </a:xfrm>
            <a:prstGeom prst="rect">
              <a:avLst/>
            </a:prstGeom>
            <a:solidFill>
              <a:schemeClr val="bg1"/>
            </a:solidFill>
            <a:ln w="254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r">
                <a:buFontTx/>
                <a:buNone/>
              </a:pP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1000" name="Group 36"/>
            <p:cNvGrpSpPr/>
            <p:nvPr/>
          </p:nvGrpSpPr>
          <p:grpSpPr>
            <a:xfrm>
              <a:off x="0" y="0"/>
              <a:ext cx="901892" cy="3208792"/>
              <a:chOff x="0" y="0"/>
              <a:chExt cx="901892" cy="3208202"/>
            </a:xfrm>
          </p:grpSpPr>
          <p:cxnSp>
            <p:nvCxnSpPr>
              <p:cNvPr id="41001" name="Straight Connector 9"/>
              <p:cNvCxnSpPr/>
              <p:nvPr/>
            </p:nvCxnSpPr>
            <p:spPr>
              <a:xfrm rot="5400000">
                <a:off x="-697445" y="1608867"/>
                <a:ext cx="319867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cxnSp>
          <p:sp>
            <p:nvSpPr>
              <p:cNvPr id="41002" name="TextBox 38"/>
              <p:cNvSpPr txBox="1"/>
              <p:nvPr/>
            </p:nvSpPr>
            <p:spPr>
              <a:xfrm>
                <a:off x="0" y="0"/>
                <a:ext cx="778969" cy="36938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r">
                  <a:buFontTx/>
                  <a:buNone/>
                </a:pPr>
                <a:r>
                  <a:rPr lang="zh-CN" altLang="en-US" sz="1800" dirty="0">
                    <a:latin typeface="Arial" panose="020B0604020202020204" pitchFamily="34" charset="0"/>
                    <a:ea typeface="宋体" panose="02010600030101010101" pitchFamily="2" charset="-122"/>
                  </a:rPr>
                  <a:t>工资</a:t>
                </a:r>
              </a:p>
            </p:txBody>
          </p:sp>
        </p:grpSp>
      </p:grpSp>
      <p:grpSp>
        <p:nvGrpSpPr>
          <p:cNvPr id="4" name="Group 39"/>
          <p:cNvGrpSpPr/>
          <p:nvPr/>
        </p:nvGrpSpPr>
        <p:grpSpPr>
          <a:xfrm>
            <a:off x="1981200" y="4124325"/>
            <a:ext cx="6024563" cy="385763"/>
            <a:chOff x="0" y="0"/>
            <a:chExt cx="6023301" cy="385309"/>
          </a:xfrm>
        </p:grpSpPr>
        <p:cxnSp>
          <p:nvCxnSpPr>
            <p:cNvPr id="40996" name="Straight Connector 12"/>
            <p:cNvCxnSpPr/>
            <p:nvPr/>
          </p:nvCxnSpPr>
          <p:spPr>
            <a:xfrm>
              <a:off x="160304" y="0"/>
              <a:ext cx="4961485" cy="317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40997" name="TextBox 41"/>
            <p:cNvSpPr txBox="1"/>
            <p:nvPr/>
          </p:nvSpPr>
          <p:spPr>
            <a:xfrm>
              <a:off x="3924957" y="16709"/>
              <a:ext cx="2098344" cy="3686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劳动量 </a:t>
              </a:r>
            </a:p>
          </p:txBody>
        </p:sp>
        <p:sp>
          <p:nvSpPr>
            <p:cNvPr id="40998" name="TextBox 42"/>
            <p:cNvSpPr txBox="1"/>
            <p:nvPr/>
          </p:nvSpPr>
          <p:spPr>
            <a:xfrm>
              <a:off x="0" y="6"/>
              <a:ext cx="312860" cy="3686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sz="18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441325" y="2122488"/>
            <a:ext cx="5534025" cy="369887"/>
            <a:chOff x="0" y="0"/>
            <a:chExt cx="4888096" cy="369727"/>
          </a:xfrm>
        </p:grpSpPr>
        <p:cxnSp>
          <p:nvCxnSpPr>
            <p:cNvPr id="40994" name="Straight Connector 16"/>
            <p:cNvCxnSpPr/>
            <p:nvPr/>
          </p:nvCxnSpPr>
          <p:spPr>
            <a:xfrm>
              <a:off x="1503167" y="209459"/>
              <a:ext cx="3384929" cy="1586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40995" name="TextBox 30"/>
            <p:cNvSpPr txBox="1"/>
            <p:nvPr/>
          </p:nvSpPr>
          <p:spPr>
            <a:xfrm>
              <a:off x="0" y="0"/>
              <a:ext cx="1533997" cy="369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最低工资</a:t>
              </a:r>
            </a:p>
          </p:txBody>
        </p:sp>
      </p:grpSp>
      <p:grpSp>
        <p:nvGrpSpPr>
          <p:cNvPr id="6" name="Group 22"/>
          <p:cNvGrpSpPr/>
          <p:nvPr/>
        </p:nvGrpSpPr>
        <p:grpSpPr>
          <a:xfrm>
            <a:off x="3227388" y="2333625"/>
            <a:ext cx="423862" cy="2160588"/>
            <a:chOff x="0" y="0"/>
            <a:chExt cx="423231" cy="2161710"/>
          </a:xfrm>
        </p:grpSpPr>
        <p:cxnSp>
          <p:nvCxnSpPr>
            <p:cNvPr id="40992" name="Straight Connector 19"/>
            <p:cNvCxnSpPr/>
            <p:nvPr/>
          </p:nvCxnSpPr>
          <p:spPr>
            <a:xfrm rot="5400000">
              <a:off x="-703221" y="895022"/>
              <a:ext cx="1791630" cy="158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cxnSp>
        <p:sp>
          <p:nvSpPr>
            <p:cNvPr id="40993" name="TextBox 24"/>
            <p:cNvSpPr txBox="1"/>
            <p:nvPr/>
          </p:nvSpPr>
          <p:spPr>
            <a:xfrm>
              <a:off x="0" y="1792275"/>
              <a:ext cx="423231" cy="3694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sz="1800" dirty="0">
                  <a:latin typeface="Arial" panose="020B0604020202020204" pitchFamily="34" charset="0"/>
                  <a:ea typeface="宋体" panose="02010600030101010101" pitchFamily="2" charset="-122"/>
                </a:rPr>
                <a:t>L</a:t>
              </a:r>
              <a:r>
                <a:rPr lang="en-US" altLang="zh-CN" sz="18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</a:p>
          </p:txBody>
        </p:sp>
      </p:grpSp>
      <p:grpSp>
        <p:nvGrpSpPr>
          <p:cNvPr id="7" name="Group 22"/>
          <p:cNvGrpSpPr/>
          <p:nvPr/>
        </p:nvGrpSpPr>
        <p:grpSpPr>
          <a:xfrm>
            <a:off x="4305300" y="2322513"/>
            <a:ext cx="415925" cy="2171700"/>
            <a:chOff x="0" y="0"/>
            <a:chExt cx="416040" cy="2171691"/>
          </a:xfrm>
        </p:grpSpPr>
        <p:cxnSp>
          <p:nvCxnSpPr>
            <p:cNvPr id="40990" name="Straight Connector 22"/>
            <p:cNvCxnSpPr/>
            <p:nvPr/>
          </p:nvCxnSpPr>
          <p:spPr>
            <a:xfrm rot="5400000">
              <a:off x="-693675" y="898519"/>
              <a:ext cx="1803393" cy="635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cxnSp>
        <p:sp>
          <p:nvSpPr>
            <p:cNvPr id="40991" name="TextBox 24"/>
            <p:cNvSpPr txBox="1"/>
            <p:nvPr/>
          </p:nvSpPr>
          <p:spPr>
            <a:xfrm>
              <a:off x="0" y="1802181"/>
              <a:ext cx="416040" cy="3695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sz="1800" dirty="0">
                  <a:latin typeface="Arial" panose="020B0604020202020204" pitchFamily="34" charset="0"/>
                  <a:ea typeface="宋体" panose="02010600030101010101" pitchFamily="2" charset="-122"/>
                </a:rPr>
                <a:t>L</a:t>
              </a:r>
              <a:r>
                <a:rPr lang="en-US" altLang="zh-CN" sz="18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</a:p>
          </p:txBody>
        </p:sp>
      </p:grpSp>
      <p:grpSp>
        <p:nvGrpSpPr>
          <p:cNvPr id="8" name="Group 132"/>
          <p:cNvGrpSpPr/>
          <p:nvPr/>
        </p:nvGrpSpPr>
        <p:grpSpPr>
          <a:xfrm>
            <a:off x="2933700" y="1225550"/>
            <a:ext cx="2074863" cy="1011238"/>
            <a:chOff x="0" y="0"/>
            <a:chExt cx="2073688" cy="1010572"/>
          </a:xfrm>
        </p:grpSpPr>
        <p:sp>
          <p:nvSpPr>
            <p:cNvPr id="40988" name="TextBox 133"/>
            <p:cNvSpPr txBox="1"/>
            <p:nvPr/>
          </p:nvSpPr>
          <p:spPr>
            <a:xfrm>
              <a:off x="0" y="0"/>
              <a:ext cx="2073688" cy="645329"/>
            </a:xfrm>
            <a:prstGeom prst="rect">
              <a:avLst/>
            </a:prstGeom>
            <a:solidFill>
              <a:srgbClr val="F2D698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劳动过剩 = 失业量</a:t>
              </a:r>
            </a:p>
          </p:txBody>
        </p:sp>
        <p:sp>
          <p:nvSpPr>
            <p:cNvPr id="40989" name="Left Brace 26"/>
            <p:cNvSpPr/>
            <p:nvPr/>
          </p:nvSpPr>
          <p:spPr>
            <a:xfrm rot="5400000">
              <a:off x="901989" y="314855"/>
              <a:ext cx="250660" cy="1140767"/>
            </a:xfrm>
            <a:prstGeom prst="leftBrace">
              <a:avLst>
                <a:gd name="adj1" fmla="val 36914"/>
                <a:gd name="adj2" fmla="val 49028"/>
              </a:avLst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>
                <a:buFontTx/>
                <a:buNone/>
              </a:pP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" name="Group 83"/>
          <p:cNvGrpSpPr/>
          <p:nvPr/>
        </p:nvGrpSpPr>
        <p:grpSpPr>
          <a:xfrm>
            <a:off x="2481263" y="1630363"/>
            <a:ext cx="4030662" cy="2527300"/>
            <a:chOff x="0" y="0"/>
            <a:chExt cx="4498979" cy="3425220"/>
          </a:xfrm>
        </p:grpSpPr>
        <p:cxnSp>
          <p:nvCxnSpPr>
            <p:cNvPr id="40986" name="Straight Connector 28"/>
            <p:cNvCxnSpPr/>
            <p:nvPr/>
          </p:nvCxnSpPr>
          <p:spPr>
            <a:xfrm>
              <a:off x="0" y="0"/>
              <a:ext cx="3317089" cy="3031491"/>
            </a:xfrm>
            <a:prstGeom prst="line">
              <a:avLst/>
            </a:prstGeom>
            <a:ln w="38100" cap="flat" cmpd="sng">
              <a:solidFill>
                <a:srgbClr val="005EA4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40987" name="TextBox 85"/>
            <p:cNvSpPr txBox="1"/>
            <p:nvPr/>
          </p:nvSpPr>
          <p:spPr>
            <a:xfrm>
              <a:off x="3362549" y="2473882"/>
              <a:ext cx="1136430" cy="9513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zh-CN" altLang="en-US" sz="18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劳动需求</a:t>
              </a:r>
            </a:p>
          </p:txBody>
        </p:sp>
      </p:grpSp>
      <p:grpSp>
        <p:nvGrpSpPr>
          <p:cNvPr id="10" name="Group 90"/>
          <p:cNvGrpSpPr/>
          <p:nvPr/>
        </p:nvGrpSpPr>
        <p:grpSpPr>
          <a:xfrm>
            <a:off x="2316163" y="1127125"/>
            <a:ext cx="4187825" cy="2843213"/>
            <a:chOff x="0" y="0"/>
            <a:chExt cx="4678906" cy="3856635"/>
          </a:xfrm>
        </p:grpSpPr>
        <p:cxnSp>
          <p:nvCxnSpPr>
            <p:cNvPr id="40984" name="Straight Connector 31"/>
            <p:cNvCxnSpPr/>
            <p:nvPr/>
          </p:nvCxnSpPr>
          <p:spPr>
            <a:xfrm flipV="1">
              <a:off x="0" y="605090"/>
              <a:ext cx="3582786" cy="3251545"/>
            </a:xfrm>
            <a:prstGeom prst="line">
              <a:avLst/>
            </a:prstGeom>
            <a:ln w="38100" cap="flat" cmpd="sng">
              <a:solidFill>
                <a:srgbClr val="005EA4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40985" name="TextBox 92"/>
            <p:cNvSpPr txBox="1"/>
            <p:nvPr/>
          </p:nvSpPr>
          <p:spPr>
            <a:xfrm>
              <a:off x="3656170" y="0"/>
              <a:ext cx="1022736" cy="9518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zh-CN" altLang="en-US" sz="18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劳动供给</a:t>
              </a:r>
            </a:p>
          </p:txBody>
        </p:sp>
      </p:grpSp>
      <p:sp>
        <p:nvSpPr>
          <p:cNvPr id="43042" name="Freeform 183"/>
          <p:cNvSpPr/>
          <p:nvPr/>
        </p:nvSpPr>
        <p:spPr>
          <a:xfrm>
            <a:off x="3355975" y="2266950"/>
            <a:ext cx="146050" cy="136525"/>
          </a:xfrm>
          <a:custGeom>
            <a:avLst/>
            <a:gdLst>
              <a:gd name="txL" fmla="*/ 0 w 106"/>
              <a:gd name="txT" fmla="*/ 0 h 68"/>
              <a:gd name="txR" fmla="*/ 106 w 106"/>
              <a:gd name="txB" fmla="*/ 68 h 68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06" h="68">
                <a:moveTo>
                  <a:pt x="56" y="68"/>
                </a:moveTo>
                <a:lnTo>
                  <a:pt x="56" y="68"/>
                </a:lnTo>
                <a:lnTo>
                  <a:pt x="76" y="65"/>
                </a:lnTo>
                <a:lnTo>
                  <a:pt x="91" y="58"/>
                </a:lnTo>
                <a:lnTo>
                  <a:pt x="101" y="45"/>
                </a:lnTo>
                <a:lnTo>
                  <a:pt x="106" y="32"/>
                </a:lnTo>
                <a:lnTo>
                  <a:pt x="101" y="19"/>
                </a:lnTo>
                <a:lnTo>
                  <a:pt x="91" y="9"/>
                </a:lnTo>
                <a:lnTo>
                  <a:pt x="76" y="3"/>
                </a:lnTo>
                <a:lnTo>
                  <a:pt x="56" y="0"/>
                </a:lnTo>
                <a:lnTo>
                  <a:pt x="36" y="3"/>
                </a:lnTo>
                <a:lnTo>
                  <a:pt x="15" y="9"/>
                </a:lnTo>
                <a:lnTo>
                  <a:pt x="5" y="19"/>
                </a:lnTo>
                <a:lnTo>
                  <a:pt x="0" y="32"/>
                </a:lnTo>
                <a:lnTo>
                  <a:pt x="5" y="45"/>
                </a:lnTo>
                <a:lnTo>
                  <a:pt x="15" y="58"/>
                </a:lnTo>
                <a:lnTo>
                  <a:pt x="36" y="65"/>
                </a:lnTo>
                <a:lnTo>
                  <a:pt x="56" y="68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043" name="Freeform 183"/>
          <p:cNvSpPr/>
          <p:nvPr/>
        </p:nvSpPr>
        <p:spPr>
          <a:xfrm>
            <a:off x="4454525" y="2266950"/>
            <a:ext cx="146050" cy="136525"/>
          </a:xfrm>
          <a:custGeom>
            <a:avLst/>
            <a:gdLst>
              <a:gd name="txL" fmla="*/ 0 w 106"/>
              <a:gd name="txT" fmla="*/ 0 h 68"/>
              <a:gd name="txR" fmla="*/ 106 w 106"/>
              <a:gd name="txB" fmla="*/ 68 h 68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06" h="68">
                <a:moveTo>
                  <a:pt x="56" y="68"/>
                </a:moveTo>
                <a:lnTo>
                  <a:pt x="56" y="68"/>
                </a:lnTo>
                <a:lnTo>
                  <a:pt x="76" y="65"/>
                </a:lnTo>
                <a:lnTo>
                  <a:pt x="91" y="58"/>
                </a:lnTo>
                <a:lnTo>
                  <a:pt x="101" y="45"/>
                </a:lnTo>
                <a:lnTo>
                  <a:pt x="106" y="32"/>
                </a:lnTo>
                <a:lnTo>
                  <a:pt x="101" y="19"/>
                </a:lnTo>
                <a:lnTo>
                  <a:pt x="91" y="9"/>
                </a:lnTo>
                <a:lnTo>
                  <a:pt x="76" y="3"/>
                </a:lnTo>
                <a:lnTo>
                  <a:pt x="56" y="0"/>
                </a:lnTo>
                <a:lnTo>
                  <a:pt x="36" y="3"/>
                </a:lnTo>
                <a:lnTo>
                  <a:pt x="15" y="9"/>
                </a:lnTo>
                <a:lnTo>
                  <a:pt x="5" y="19"/>
                </a:lnTo>
                <a:lnTo>
                  <a:pt x="0" y="32"/>
                </a:lnTo>
                <a:lnTo>
                  <a:pt x="5" y="45"/>
                </a:lnTo>
                <a:lnTo>
                  <a:pt x="15" y="58"/>
                </a:lnTo>
                <a:lnTo>
                  <a:pt x="36" y="65"/>
                </a:lnTo>
                <a:lnTo>
                  <a:pt x="56" y="68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044" name="Freeform 183"/>
          <p:cNvSpPr/>
          <p:nvPr/>
        </p:nvSpPr>
        <p:spPr>
          <a:xfrm>
            <a:off x="3883025" y="2668588"/>
            <a:ext cx="146050" cy="136525"/>
          </a:xfrm>
          <a:custGeom>
            <a:avLst/>
            <a:gdLst>
              <a:gd name="txL" fmla="*/ 0 w 106"/>
              <a:gd name="txT" fmla="*/ 0 h 68"/>
              <a:gd name="txR" fmla="*/ 106 w 106"/>
              <a:gd name="txB" fmla="*/ 68 h 68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06" h="68">
                <a:moveTo>
                  <a:pt x="56" y="68"/>
                </a:moveTo>
                <a:lnTo>
                  <a:pt x="56" y="68"/>
                </a:lnTo>
                <a:lnTo>
                  <a:pt x="76" y="65"/>
                </a:lnTo>
                <a:lnTo>
                  <a:pt x="91" y="58"/>
                </a:lnTo>
                <a:lnTo>
                  <a:pt x="101" y="45"/>
                </a:lnTo>
                <a:lnTo>
                  <a:pt x="106" y="32"/>
                </a:lnTo>
                <a:lnTo>
                  <a:pt x="101" y="19"/>
                </a:lnTo>
                <a:lnTo>
                  <a:pt x="91" y="9"/>
                </a:lnTo>
                <a:lnTo>
                  <a:pt x="76" y="3"/>
                </a:lnTo>
                <a:lnTo>
                  <a:pt x="56" y="0"/>
                </a:lnTo>
                <a:lnTo>
                  <a:pt x="36" y="3"/>
                </a:lnTo>
                <a:lnTo>
                  <a:pt x="15" y="9"/>
                </a:lnTo>
                <a:lnTo>
                  <a:pt x="5" y="19"/>
                </a:lnTo>
                <a:lnTo>
                  <a:pt x="0" y="32"/>
                </a:lnTo>
                <a:lnTo>
                  <a:pt x="5" y="45"/>
                </a:lnTo>
                <a:lnTo>
                  <a:pt x="15" y="58"/>
                </a:lnTo>
                <a:lnTo>
                  <a:pt x="36" y="65"/>
                </a:lnTo>
                <a:lnTo>
                  <a:pt x="56" y="68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1" name="Group 22"/>
          <p:cNvGrpSpPr/>
          <p:nvPr/>
        </p:nvGrpSpPr>
        <p:grpSpPr>
          <a:xfrm>
            <a:off x="3757613" y="2738438"/>
            <a:ext cx="415925" cy="1754187"/>
            <a:chOff x="0" y="0"/>
            <a:chExt cx="414348" cy="1754684"/>
          </a:xfrm>
        </p:grpSpPr>
        <p:cxnSp>
          <p:nvCxnSpPr>
            <p:cNvPr id="40982" name="Straight Connector 37"/>
            <p:cNvCxnSpPr/>
            <p:nvPr/>
          </p:nvCxnSpPr>
          <p:spPr>
            <a:xfrm rot="-5400000" flipH="1">
              <a:off x="-490708" y="689974"/>
              <a:ext cx="1384692" cy="47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cxnSp>
        <p:sp>
          <p:nvSpPr>
            <p:cNvPr id="40983" name="TextBox 24"/>
            <p:cNvSpPr txBox="1"/>
            <p:nvPr/>
          </p:nvSpPr>
          <p:spPr>
            <a:xfrm>
              <a:off x="0" y="1385050"/>
              <a:ext cx="414348" cy="3696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sz="1800" dirty="0">
                  <a:latin typeface="Arial" panose="020B0604020202020204" pitchFamily="34" charset="0"/>
                  <a:ea typeface="宋体" panose="02010600030101010101" pitchFamily="2" charset="-122"/>
                </a:rPr>
                <a:t>L</a:t>
              </a:r>
              <a:r>
                <a:rPr lang="en-US" altLang="zh-CN" sz="18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</a:p>
          </p:txBody>
        </p:sp>
      </p:grpSp>
      <p:grpSp>
        <p:nvGrpSpPr>
          <p:cNvPr id="12" name="Group 22"/>
          <p:cNvGrpSpPr/>
          <p:nvPr/>
        </p:nvGrpSpPr>
        <p:grpSpPr>
          <a:xfrm>
            <a:off x="1625600" y="2563813"/>
            <a:ext cx="2390775" cy="369887"/>
            <a:chOff x="0" y="0"/>
            <a:chExt cx="2388467" cy="370053"/>
          </a:xfrm>
        </p:grpSpPr>
        <p:cxnSp>
          <p:nvCxnSpPr>
            <p:cNvPr id="40980" name="Straight Connector 40"/>
            <p:cNvCxnSpPr/>
            <p:nvPr/>
          </p:nvCxnSpPr>
          <p:spPr>
            <a:xfrm>
              <a:off x="499580" y="160409"/>
              <a:ext cx="1888887" cy="158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cxnSp>
        <p:sp>
          <p:nvSpPr>
            <p:cNvPr id="40981" name="TextBox 24"/>
            <p:cNvSpPr txBox="1"/>
            <p:nvPr/>
          </p:nvSpPr>
          <p:spPr>
            <a:xfrm>
              <a:off x="0" y="0"/>
              <a:ext cx="504743" cy="3700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sz="1800" dirty="0">
                  <a:latin typeface="Arial" panose="020B0604020202020204" pitchFamily="34" charset="0"/>
                  <a:ea typeface="宋体" panose="02010600030101010101" pitchFamily="2" charset="-122"/>
                </a:rPr>
                <a:t>W</a:t>
              </a:r>
              <a:r>
                <a:rPr lang="en-US" altLang="zh-CN" sz="18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4" grpId="0"/>
      <p:bldP spid="43042" grpId="0" animBg="1"/>
      <p:bldP spid="43043" grpId="0" animBg="1"/>
      <p:bldP spid="4304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最低工资法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工资可能保持在均衡工资之上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最低工资法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工会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效率工资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如果工资保持在均衡工资之上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结果: 失业</a:t>
            </a:r>
          </a:p>
        </p:txBody>
      </p:sp>
      <p:sp>
        <p:nvSpPr>
          <p:cNvPr id="41988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41989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33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工会和集体谈判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工会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工人协会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与雇主谈判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工资, 津贴和工作条件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11% 的美国工人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一种卡特尔 </a:t>
            </a:r>
          </a:p>
        </p:txBody>
      </p:sp>
      <p:sp>
        <p:nvSpPr>
          <p:cNvPr id="43012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43013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34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工会和集体谈判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集体谈判</a:t>
            </a:r>
          </a:p>
          <a:p>
            <a:pPr lvl="1"/>
            <a:r>
              <a:rPr lang="zh-CN" altLang="en-US" sz="3000" dirty="0">
                <a:ea typeface="宋体" panose="02010600030101010101" pitchFamily="2" charset="-122"/>
              </a:rPr>
              <a:t>工会和企业就就业条件达成一致过程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罢工</a:t>
            </a:r>
          </a:p>
          <a:p>
            <a:pPr lvl="1"/>
            <a:r>
              <a:rPr lang="zh-CN" altLang="en-US" sz="3000" dirty="0">
                <a:ea typeface="宋体" panose="02010600030101010101" pitchFamily="2" charset="-122"/>
              </a:rPr>
              <a:t>工会组织工人从企业撤出</a:t>
            </a:r>
          </a:p>
          <a:p>
            <a:pPr lvl="1"/>
            <a:r>
              <a:rPr lang="zh-CN" altLang="en-US" sz="3000" dirty="0">
                <a:ea typeface="宋体" panose="02010600030101010101" pitchFamily="2" charset="-122"/>
              </a:rPr>
              <a:t>减少生产、销售和利润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工会工人</a:t>
            </a:r>
          </a:p>
          <a:p>
            <a:pPr lvl="1"/>
            <a:r>
              <a:rPr lang="zh-CN" altLang="en-US" sz="3000" dirty="0">
                <a:ea typeface="宋体" panose="02010600030101010101" pitchFamily="2" charset="-122"/>
              </a:rPr>
              <a:t>比没有加入工会的工人的工资多10%-20%</a:t>
            </a:r>
          </a:p>
        </p:txBody>
      </p:sp>
      <p:sp>
        <p:nvSpPr>
          <p:cNvPr id="44036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44037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35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工会和集体谈判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工会把工资提高到均衡工资之上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更高的劳动的供给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更低的劳动的需求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失业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变好的: 就业工人 (局内人)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变坏的: 失业者(局外人)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可能一直失业；或等待时机成为局内人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在没有工会的企业找到工作</a:t>
            </a:r>
          </a:p>
        </p:txBody>
      </p:sp>
      <p:sp>
        <p:nvSpPr>
          <p:cNvPr id="45060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45061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36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工会和集体谈判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-44450" y="1022350"/>
            <a:ext cx="6430963" cy="5456238"/>
          </a:xfrm>
          <a:ln/>
        </p:spPr>
        <p:txBody>
          <a:bodyPr vert="horz" wrap="square" lIns="91440" tIns="45720" rIns="91440" bIns="45720" anchor="t"/>
          <a:lstStyle/>
          <a:p>
            <a:pPr>
              <a:lnSpc>
                <a:spcPct val="90000"/>
              </a:lnSpc>
            </a:pPr>
            <a:r>
              <a:rPr lang="zh-CN" altLang="en-US" sz="3200" dirty="0">
                <a:ea typeface="宋体" panose="02010600030101010101" pitchFamily="2" charset="-122"/>
              </a:rPr>
              <a:t> 工会把工资提高到均衡工资之上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降低了没有工会组织的工资水平和提高其劳动需求</a:t>
            </a:r>
          </a:p>
          <a:p>
            <a:pPr>
              <a:lnSpc>
                <a:spcPct val="90000"/>
              </a:lnSpc>
            </a:pPr>
            <a:r>
              <a:rPr lang="zh-CN" altLang="en-US" sz="3200" dirty="0">
                <a:ea typeface="宋体" panose="02010600030101010101" pitchFamily="2" charset="-122"/>
              </a:rPr>
              <a:t>工会中的工人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获得集体谈判的收益</a:t>
            </a:r>
          </a:p>
          <a:p>
            <a:pPr>
              <a:lnSpc>
                <a:spcPct val="90000"/>
              </a:lnSpc>
            </a:pPr>
            <a:r>
              <a:rPr lang="zh-CN" altLang="en-US" sz="3200" dirty="0">
                <a:ea typeface="宋体" panose="02010600030101010101" pitchFamily="2" charset="-122"/>
              </a:rPr>
              <a:t>工会外的工人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承受一些成本</a:t>
            </a:r>
          </a:p>
        </p:txBody>
      </p:sp>
      <p:sp>
        <p:nvSpPr>
          <p:cNvPr id="46084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46085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37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608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0" y="992188"/>
            <a:ext cx="2800350" cy="2143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7" name="TextBox 2"/>
          <p:cNvSpPr txBox="1"/>
          <p:nvPr/>
        </p:nvSpPr>
        <p:spPr>
          <a:xfrm>
            <a:off x="6343650" y="3098800"/>
            <a:ext cx="2800350" cy="1920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buFontTx/>
              <a:buNone/>
            </a:pPr>
            <a:r>
              <a:rPr lang="zh-CN" altLang="en-US" sz="2400" i="1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“先生们，除了管理者想利润最大化和工会想要更多的钱以外，没有什么阻止最后一致。”</a:t>
            </a:r>
            <a:endParaRPr lang="zh-CN" altLang="en-US" sz="24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6088" name="Picture 8" descr="XJP6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413" y="1147763"/>
            <a:ext cx="2541587" cy="1908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工会和集体谈判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工会对经济是好是坏?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批评者</a:t>
            </a:r>
          </a:p>
          <a:p>
            <a:pPr lvl="2"/>
            <a:r>
              <a:rPr lang="zh-CN" altLang="en-US" sz="3000" dirty="0">
                <a:ea typeface="宋体" panose="02010600030101010101" pitchFamily="2" charset="-122"/>
              </a:rPr>
              <a:t>工会 - 一种卡特尔</a:t>
            </a:r>
          </a:p>
          <a:p>
            <a:pPr lvl="2"/>
            <a:r>
              <a:rPr lang="zh-CN" altLang="en-US" sz="3000" dirty="0">
                <a:ea typeface="宋体" panose="02010600030101010101" pitchFamily="2" charset="-122"/>
              </a:rPr>
              <a:t>劳动配置</a:t>
            </a:r>
          </a:p>
          <a:p>
            <a:pPr lvl="3"/>
            <a:r>
              <a:rPr lang="zh-CN" altLang="en-US" sz="3000" dirty="0">
                <a:ea typeface="宋体" panose="02010600030101010101" pitchFamily="2" charset="-122"/>
              </a:rPr>
              <a:t>无效率 - 工会的高工资使有工会组织的企业</a:t>
            </a:r>
            <a:endParaRPr lang="en-US" altLang="zh-CN" sz="3000" dirty="0">
              <a:ea typeface="宋体" panose="02010600030101010101" pitchFamily="2" charset="-122"/>
            </a:endParaRPr>
          </a:p>
          <a:p>
            <a:pPr marL="1371600" lvl="3" indent="0">
              <a:buNone/>
            </a:pPr>
            <a:r>
              <a:rPr lang="en-US" altLang="zh-CN" sz="3000" dirty="0">
                <a:ea typeface="宋体" panose="02010600030101010101" pitchFamily="2" charset="-122"/>
              </a:rPr>
              <a:t>                </a:t>
            </a:r>
            <a:r>
              <a:rPr lang="zh-CN" altLang="en-US" sz="3000" dirty="0">
                <a:ea typeface="宋体" panose="02010600030101010101" pitchFamily="2" charset="-122"/>
              </a:rPr>
              <a:t>就业降低到有效率的竞争水平之上</a:t>
            </a:r>
          </a:p>
          <a:p>
            <a:pPr lvl="3"/>
            <a:r>
              <a:rPr lang="zh-CN" altLang="en-US" sz="3000" dirty="0">
                <a:ea typeface="宋体" panose="02010600030101010101" pitchFamily="2" charset="-122"/>
              </a:rPr>
              <a:t>不公平 - 一些工人的获益是以另一些工人的</a:t>
            </a:r>
            <a:endParaRPr lang="en-US" altLang="zh-CN" sz="3000" dirty="0">
              <a:ea typeface="宋体" panose="02010600030101010101" pitchFamily="2" charset="-122"/>
            </a:endParaRPr>
          </a:p>
          <a:p>
            <a:pPr marL="1371600" lvl="3" indent="0">
              <a:buNone/>
            </a:pPr>
            <a:r>
              <a:rPr lang="en-US" altLang="zh-CN" sz="3000" dirty="0">
                <a:ea typeface="宋体" panose="02010600030101010101" pitchFamily="2" charset="-122"/>
              </a:rPr>
              <a:t>                </a:t>
            </a:r>
            <a:r>
              <a:rPr lang="zh-CN" altLang="en-US" sz="3000" dirty="0">
                <a:ea typeface="宋体" panose="02010600030101010101" pitchFamily="2" charset="-122"/>
              </a:rPr>
              <a:t>损失为代价的</a:t>
            </a:r>
          </a:p>
        </p:txBody>
      </p:sp>
      <p:sp>
        <p:nvSpPr>
          <p:cNvPr id="47108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47109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38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工会和集体谈判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工会对经济是好是坏?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支持者</a:t>
            </a:r>
          </a:p>
          <a:p>
            <a:pPr lvl="2"/>
            <a:r>
              <a:rPr lang="zh-CN" altLang="en-US" sz="3000" dirty="0">
                <a:ea typeface="宋体" panose="02010600030101010101" pitchFamily="2" charset="-122"/>
              </a:rPr>
              <a:t>工会 - 是与雇佣工人的企业的市场势力抗衡所必需的</a:t>
            </a:r>
          </a:p>
          <a:p>
            <a:pPr lvl="3"/>
            <a:r>
              <a:rPr lang="zh-CN" altLang="en-US" sz="3000" dirty="0">
                <a:ea typeface="宋体" panose="02010600030101010101" pitchFamily="2" charset="-122"/>
              </a:rPr>
              <a:t>如果没有工会, 企业会支付更低的工资和提供更差的工作的条件</a:t>
            </a:r>
          </a:p>
          <a:p>
            <a:pPr lvl="2"/>
            <a:r>
              <a:rPr lang="zh-CN" altLang="en-US" sz="3000" dirty="0">
                <a:ea typeface="宋体" panose="02010600030101010101" pitchFamily="2" charset="-122"/>
              </a:rPr>
              <a:t>工会- 帮助企业有效对工人的利益做出反应</a:t>
            </a:r>
          </a:p>
          <a:p>
            <a:pPr lvl="3"/>
            <a:r>
              <a:rPr lang="zh-CN" altLang="en-US" sz="3000" dirty="0">
                <a:ea typeface="宋体" panose="02010600030101010101" pitchFamily="2" charset="-122"/>
              </a:rPr>
              <a:t>使企业保持一只乐观和富有生产效率的劳动力队伍</a:t>
            </a:r>
          </a:p>
        </p:txBody>
      </p:sp>
      <p:sp>
        <p:nvSpPr>
          <p:cNvPr id="48132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48133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39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失业的确认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非劳动力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既不属于失业者也不属于就业者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全日制学生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家务劳动者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退休人员</a:t>
            </a: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4340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14341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效率工资理论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效率工资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企业为了提高工人的生产率而支付的高于均衡水平的工资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工人健康; 工人流动率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工人素质; 工人努力程度</a:t>
            </a:r>
          </a:p>
        </p:txBody>
      </p:sp>
      <p:sp>
        <p:nvSpPr>
          <p:cNvPr id="49156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49157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40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915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3" y="4081463"/>
            <a:ext cx="7699375" cy="2387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9" name="Picture 7" descr="PJ6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75" y="3900488"/>
            <a:ext cx="7839075" cy="25955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效率工资理论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工人健康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工资高的工人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饮食的营养更丰富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更健康和更高的生产率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工人流动率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企业可以消减工人流动率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通过支付更高的工资</a:t>
            </a:r>
          </a:p>
        </p:txBody>
      </p:sp>
      <p:sp>
        <p:nvSpPr>
          <p:cNvPr id="50180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0181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41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效率工资理论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工人素质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企业 – 支付更高的工资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吸引更好的申请者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提高了工人素质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工人努力程度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高工资– 使工人更热切的保持他的工作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给予工人付出最大努力的激励</a:t>
            </a:r>
          </a:p>
        </p:txBody>
      </p:sp>
      <p:sp>
        <p:nvSpPr>
          <p:cNvPr id="51204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1205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42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2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r>
              <a:rPr lang="zh-CN" altLang="en-US" sz="2600" dirty="0">
                <a:ea typeface="宋体" panose="02010600030101010101" pitchFamily="2" charset="-122"/>
              </a:rPr>
              <a:t>亨利  福特及其极为慷慨的每天5美元工资</a:t>
            </a:r>
          </a:p>
        </p:txBody>
      </p:sp>
      <p:sp>
        <p:nvSpPr>
          <p:cNvPr id="74755" name="Content Placeholder 1"/>
          <p:cNvSpPr>
            <a:spLocks noGrp="1"/>
          </p:cNvSpPr>
          <p:nvPr>
            <p:ph idx="1"/>
          </p:nvPr>
        </p:nvSpPr>
        <p:spPr>
          <a:xfrm>
            <a:off x="457200" y="1050925"/>
            <a:ext cx="8458200" cy="542607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solidFill>
                  <a:srgbClr val="5D2884"/>
                </a:solidFill>
                <a:ea typeface="宋体" panose="02010600030101010101" pitchFamily="2" charset="-122"/>
              </a:rPr>
              <a:t>亨利  福特是福特汽车的创始人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引进了现代生产技术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用装配线来生产汽车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不熟练的工人被教会完成不断重复简单工作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产出: T型福特车</a:t>
            </a:r>
          </a:p>
        </p:txBody>
      </p:sp>
      <p:sp>
        <p:nvSpPr>
          <p:cNvPr id="52228" name="Slide Number Placeholder 1"/>
          <p:cNvSpPr txBox="1">
            <a:spLocks noGrp="1"/>
          </p:cNvSpPr>
          <p:nvPr/>
        </p:nvSpPr>
        <p:spPr>
          <a:xfrm>
            <a:off x="8628063" y="6467475"/>
            <a:ext cx="515937" cy="3905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43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9" name="Footer Placeholder 4"/>
          <p:cNvSpPr txBox="1">
            <a:spLocks noGrp="1"/>
          </p:cNvSpPr>
          <p:nvPr/>
        </p:nvSpPr>
        <p:spPr>
          <a:xfrm>
            <a:off x="0" y="6492875"/>
            <a:ext cx="86439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2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亨利  福特及其极为慷慨的每天5美元工资</a:t>
            </a:r>
          </a:p>
        </p:txBody>
      </p:sp>
      <p:sp>
        <p:nvSpPr>
          <p:cNvPr id="75779" name="Content Placeholder 1"/>
          <p:cNvSpPr>
            <a:spLocks noGrp="1"/>
          </p:cNvSpPr>
          <p:nvPr>
            <p:ph idx="1"/>
          </p:nvPr>
        </p:nvSpPr>
        <p:spPr>
          <a:xfrm>
            <a:off x="457200" y="996950"/>
            <a:ext cx="8458200" cy="5480050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solidFill>
                  <a:srgbClr val="5D2884"/>
                </a:solidFill>
                <a:ea typeface="宋体" panose="02010600030101010101" pitchFamily="2" charset="-122"/>
              </a:rPr>
              <a:t>1914, 福特: 5美元每天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一般工资的两倍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求职者排成长队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想工作的工人数量&gt; 福特需求的数量</a:t>
            </a:r>
          </a:p>
          <a:p>
            <a:r>
              <a:rPr lang="zh-CN" altLang="en-US" dirty="0">
                <a:solidFill>
                  <a:srgbClr val="5D2884"/>
                </a:solidFill>
                <a:ea typeface="宋体" panose="02010600030101010101" pitchFamily="2" charset="-122"/>
              </a:rPr>
              <a:t>福特的高工资政策: 效率工资</a:t>
            </a:r>
          </a:p>
          <a:p>
            <a:pPr>
              <a:buNone/>
            </a:pPr>
            <a:endParaRPr lang="zh-CN" altLang="en-US" dirty="0">
              <a:solidFill>
                <a:srgbClr val="5D2884"/>
              </a:solidFill>
              <a:ea typeface="宋体" panose="02010600030101010101" pitchFamily="2" charset="-122"/>
            </a:endParaRPr>
          </a:p>
        </p:txBody>
      </p:sp>
      <p:sp>
        <p:nvSpPr>
          <p:cNvPr id="53252" name="Slide Number Placeholder 1"/>
          <p:cNvSpPr txBox="1">
            <a:spLocks noGrp="1"/>
          </p:cNvSpPr>
          <p:nvPr/>
        </p:nvSpPr>
        <p:spPr>
          <a:xfrm>
            <a:off x="8628063" y="6467475"/>
            <a:ext cx="515937" cy="3905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44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3" name="Footer Placeholder 4"/>
          <p:cNvSpPr txBox="1">
            <a:spLocks noGrp="1"/>
          </p:cNvSpPr>
          <p:nvPr/>
        </p:nvSpPr>
        <p:spPr>
          <a:xfrm>
            <a:off x="0" y="6492875"/>
            <a:ext cx="86439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2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亨利  福特及其极为慷慨的每天5美元工资</a:t>
            </a:r>
          </a:p>
        </p:txBody>
      </p:sp>
      <p:sp>
        <p:nvSpPr>
          <p:cNvPr id="76803" name="Content Placeholder 1"/>
          <p:cNvSpPr>
            <a:spLocks noGrp="1"/>
          </p:cNvSpPr>
          <p:nvPr>
            <p:ph idx="1"/>
          </p:nvPr>
        </p:nvSpPr>
        <p:spPr>
          <a:xfrm>
            <a:off x="457200" y="1077913"/>
            <a:ext cx="8458200" cy="5399087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solidFill>
                  <a:srgbClr val="5D2884"/>
                </a:solidFill>
                <a:ea typeface="宋体" panose="02010600030101010101" pitchFamily="2" charset="-122"/>
              </a:rPr>
              <a:t>福特高工资政策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流动率下降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缺勤率下降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生产率上升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工人 – 更有效率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福特的生产成本下降了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公司更有利润了</a:t>
            </a:r>
          </a:p>
        </p:txBody>
      </p:sp>
      <p:sp>
        <p:nvSpPr>
          <p:cNvPr id="54276" name="Slide Number Placeholder 1"/>
          <p:cNvSpPr txBox="1">
            <a:spLocks noGrp="1"/>
          </p:cNvSpPr>
          <p:nvPr/>
        </p:nvSpPr>
        <p:spPr>
          <a:xfrm>
            <a:off x="8628063" y="6467475"/>
            <a:ext cx="515937" cy="3905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45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7" name="Footer Placeholder 4"/>
          <p:cNvSpPr txBox="1">
            <a:spLocks noGrp="1"/>
          </p:cNvSpPr>
          <p:nvPr/>
        </p:nvSpPr>
        <p:spPr>
          <a:xfrm>
            <a:off x="0" y="6492875"/>
            <a:ext cx="86439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2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亨利  福特及其极为慷慨的每天5美元工资</a:t>
            </a:r>
          </a:p>
        </p:txBody>
      </p:sp>
      <p:sp>
        <p:nvSpPr>
          <p:cNvPr id="77827" name="Content Placeholder 1"/>
          <p:cNvSpPr>
            <a:spLocks noGrp="1"/>
          </p:cNvSpPr>
          <p:nvPr>
            <p:ph idx="1"/>
          </p:nvPr>
        </p:nvSpPr>
        <p:spPr>
          <a:xfrm>
            <a:off x="457200" y="996950"/>
            <a:ext cx="8458200" cy="5480050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solidFill>
                  <a:srgbClr val="5D2884"/>
                </a:solidFill>
                <a:ea typeface="宋体" panose="02010600030101010101" pitchFamily="2" charset="-122"/>
              </a:rPr>
              <a:t>福特的效率工资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工人更努力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与装配线的使用是密切相关的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装配线- 使工人联系更紧密</a:t>
            </a:r>
          </a:p>
        </p:txBody>
      </p:sp>
      <p:sp>
        <p:nvSpPr>
          <p:cNvPr id="55300" name="Slide Number Placeholder 1"/>
          <p:cNvSpPr txBox="1">
            <a:spLocks noGrp="1"/>
          </p:cNvSpPr>
          <p:nvPr/>
        </p:nvSpPr>
        <p:spPr>
          <a:xfrm>
            <a:off x="8628063" y="6467475"/>
            <a:ext cx="515937" cy="3905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46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1" name="Footer Placeholder 4"/>
          <p:cNvSpPr txBox="1">
            <a:spLocks noGrp="1"/>
          </p:cNvSpPr>
          <p:nvPr/>
        </p:nvSpPr>
        <p:spPr>
          <a:xfrm>
            <a:off x="0" y="6492875"/>
            <a:ext cx="86439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r>
              <a:rPr lang="zh-CN" altLang="en-US" sz="2900" dirty="0">
                <a:solidFill>
                  <a:schemeClr val="tx1"/>
                </a:solidFill>
                <a:ea typeface="宋体" panose="02010600030101010101" pitchFamily="2" charset="-122"/>
              </a:rPr>
              <a:t>图 1</a:t>
            </a:r>
          </a:p>
        </p:txBody>
      </p:sp>
      <p:sp>
        <p:nvSpPr>
          <p:cNvPr id="15363" name="Slide Number Placeholder 1"/>
          <p:cNvSpPr txBox="1">
            <a:spLocks noGrp="1"/>
          </p:cNvSpPr>
          <p:nvPr/>
        </p:nvSpPr>
        <p:spPr>
          <a:xfrm>
            <a:off x="8618538" y="6473825"/>
            <a:ext cx="520700" cy="3794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4" name="Footer Placeholder 3"/>
          <p:cNvSpPr txBox="1">
            <a:spLocks noGrp="1"/>
          </p:cNvSpPr>
          <p:nvPr/>
        </p:nvSpPr>
        <p:spPr>
          <a:xfrm>
            <a:off x="0" y="6492875"/>
            <a:ext cx="8615363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15365" name="TextBox 4"/>
          <p:cNvSpPr txBox="1"/>
          <p:nvPr/>
        </p:nvSpPr>
        <p:spPr>
          <a:xfrm>
            <a:off x="136525" y="395288"/>
            <a:ext cx="2900363" cy="4873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>
              <a:buFontTx/>
              <a:buNone/>
            </a:pPr>
            <a:r>
              <a:rPr lang="zh-CN" altLang="en-US" sz="26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2012年人口的分类</a:t>
            </a:r>
          </a:p>
        </p:txBody>
      </p:sp>
      <p:sp>
        <p:nvSpPr>
          <p:cNvPr id="15366" name="TextBox 6"/>
          <p:cNvSpPr txBox="1"/>
          <p:nvPr/>
        </p:nvSpPr>
        <p:spPr>
          <a:xfrm>
            <a:off x="6891338" y="2387600"/>
            <a:ext cx="2033587" cy="914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buFontTx/>
              <a:buNone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劳工统计局把人口分为三类：就业者、失业者和非劳动力。</a:t>
            </a:r>
          </a:p>
        </p:txBody>
      </p:sp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1138" y="874713"/>
            <a:ext cx="7097712" cy="5505450"/>
            <a:chOff x="0" y="0"/>
            <a:chExt cx="7096810" cy="5505450"/>
          </a:xfrm>
        </p:grpSpPr>
        <p:pic>
          <p:nvPicPr>
            <p:cNvPr id="15369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638925" cy="550545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5370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2310" y="4986208"/>
              <a:ext cx="1714500" cy="352425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15368" name="Picture 10" descr="28J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75" y="815975"/>
            <a:ext cx="8883650" cy="5705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失业的确认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劳动力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a typeface="宋体" panose="02010600030101010101" pitchFamily="2" charset="-122"/>
              </a:rPr>
              <a:t>包括失业者和劳动力的工人总数</a:t>
            </a:r>
          </a:p>
          <a:p>
            <a:pPr lvl="1">
              <a:buNone/>
            </a:pPr>
            <a:r>
              <a:rPr lang="zh-CN" altLang="en-US" dirty="0">
                <a:ea typeface="宋体" panose="02010600030101010101" pitchFamily="2" charset="-122"/>
              </a:rPr>
              <a:t>= 就业人数 + 失业人数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失业率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劳动力中失业人口的比例</a:t>
            </a: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29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graphicFrame>
        <p:nvGraphicFramePr>
          <p:cNvPr id="16389" name="Object 5"/>
          <p:cNvGraphicFramePr>
            <a:graphicFrameLocks noChangeAspect="1"/>
          </p:cNvGraphicFramePr>
          <p:nvPr/>
        </p:nvGraphicFramePr>
        <p:xfrm>
          <a:off x="650875" y="5489575"/>
          <a:ext cx="4859338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613535" imgH="419100" progId="Equations">
                  <p:embed/>
                </p:oleObj>
              </mc:Choice>
              <mc:Fallback>
                <p:oleObj r:id="rId2" imgW="1613535" imgH="419100" progId="Equations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0875" y="5489575"/>
                        <a:ext cx="4859338" cy="966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Slide Number Placeholder 2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失业的确认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277813" y="1025525"/>
            <a:ext cx="8588375" cy="35020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劳动力参工率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劳动力在成年人口中的比例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人口中参与劳动力市场的部分</a:t>
            </a: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592138" y="3297238"/>
          <a:ext cx="508952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045335" imgH="419100" progId="Equations">
                  <p:embed/>
                </p:oleObj>
              </mc:Choice>
              <mc:Fallback>
                <p:oleObj r:id="rId2" imgW="2045335" imgH="419100" progId="Equations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2138" y="3297238"/>
                        <a:ext cx="5089525" cy="1133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Footer Placeholder 6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2054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0225" y="4618038"/>
            <a:ext cx="7404100" cy="11398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就业-人口比率= (就业人数÷工作年龄人口)*100%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r>
              <a:rPr lang="zh-CN" altLang="en-US" sz="3000" dirty="0">
                <a:ea typeface="宋体" panose="02010600030101010101" pitchFamily="2" charset="-122"/>
              </a:rPr>
              <a:t>表 </a:t>
            </a:r>
            <a:r>
              <a:rPr lang="en-US" altLang="zh-CN" sz="3000" dirty="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6387" name="Slide Number Placeholder 1"/>
          <p:cNvSpPr txBox="1">
            <a:spLocks noGrp="1"/>
          </p:cNvSpPr>
          <p:nvPr/>
        </p:nvSpPr>
        <p:spPr>
          <a:xfrm>
            <a:off x="8634413" y="6483350"/>
            <a:ext cx="509587" cy="3698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8" name="Footer Placeholder 3"/>
          <p:cNvSpPr txBox="1">
            <a:spLocks noGrp="1"/>
          </p:cNvSpPr>
          <p:nvPr/>
        </p:nvSpPr>
        <p:spPr>
          <a:xfrm>
            <a:off x="0" y="6492875"/>
            <a:ext cx="8658225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16389" name="TextBox 4"/>
          <p:cNvSpPr txBox="1"/>
          <p:nvPr/>
        </p:nvSpPr>
        <p:spPr>
          <a:xfrm>
            <a:off x="163513" y="409575"/>
            <a:ext cx="8980487" cy="4873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buFontTx/>
              <a:buNone/>
            </a:pPr>
            <a:r>
              <a:rPr lang="zh-CN" altLang="en-US" sz="26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不同人口群体中的劳动市场经历</a:t>
            </a:r>
          </a:p>
        </p:txBody>
      </p:sp>
      <p:sp>
        <p:nvSpPr>
          <p:cNvPr id="18438" name="TextBox 6"/>
          <p:cNvSpPr txBox="1"/>
          <p:nvPr/>
        </p:nvSpPr>
        <p:spPr>
          <a:xfrm>
            <a:off x="150813" y="5773738"/>
            <a:ext cx="896620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buFontTx/>
              <a:buNone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该表显示了美国人口中不同群体的失业率与劳动力参工率。</a:t>
            </a:r>
          </a:p>
        </p:txBody>
      </p:sp>
      <p:pic>
        <p:nvPicPr>
          <p:cNvPr id="1843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63" y="1346200"/>
            <a:ext cx="8628062" cy="4167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2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3" y="1030288"/>
            <a:ext cx="8910637" cy="4730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 idx="4294967295"/>
          </p:nvPr>
        </p:nvSpPr>
        <p:spPr>
          <a:xfrm>
            <a:off x="1049338" y="101600"/>
            <a:ext cx="8094662" cy="860425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失业的确人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劳动力市场经历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妇女的主要工作时间(25 到 54岁)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劳动力参工率比男性低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一旦加入劳动大军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男性和女性-有着类似的失业率</a:t>
            </a:r>
          </a:p>
        </p:txBody>
      </p:sp>
      <p:sp>
        <p:nvSpPr>
          <p:cNvPr id="17412" name="Footer Placeholder 4"/>
          <p:cNvSpPr txBox="1">
            <a:spLocks noGrp="1"/>
          </p:cNvSpPr>
          <p:nvPr/>
        </p:nvSpPr>
        <p:spPr>
          <a:xfrm>
            <a:off x="0" y="6492875"/>
            <a:ext cx="8605838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buFontTx/>
              <a:buNone/>
            </a:pPr>
            <a:r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© 2015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17413" name="Slide Number Placeholder 1"/>
          <p:cNvSpPr txBox="1">
            <a:spLocks noGrp="1"/>
          </p:cNvSpPr>
          <p:nvPr/>
        </p:nvSpPr>
        <p:spPr>
          <a:xfrm>
            <a:off x="8618538" y="6470650"/>
            <a:ext cx="520700" cy="379413"/>
          </a:xfrm>
          <a:prstGeom prst="rect">
            <a:avLst/>
          </a:prstGeom>
          <a:noFill/>
          <a:ln w="19050" cap="flat" cmpd="sng">
            <a:solidFill>
              <a:srgbClr val="005EA4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9</a:t>
            </a:fld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7b66a6f7-680e-45e8-90bd-98762d60ad6d}"/>
</p:tagLst>
</file>

<file path=ppt/theme/theme1.xml><?xml version="1.0" encoding="utf-8"?>
<a:theme xmlns:a="http://schemas.openxmlformats.org/drawingml/2006/main" name="Chapter title">
  <a:themeElements>
    <a:clrScheme name="Chapter 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hapter tit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Arial" panose="020B0604020202020204" pitchFamily="34" charset="0"/>
          <a:buChar char="•"/>
          <a:defRPr kumimoji="0" lang="en-US" altLang="zh-CN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Arial" panose="020B0604020202020204" pitchFamily="34" charset="0"/>
          <a:buChar char="•"/>
          <a:defRPr kumimoji="0" lang="en-US" altLang="zh-CN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Chapter 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 tit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 tit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 tit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 tit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 tit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 tit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 tit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 tit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 tit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 tit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 tit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pter content">
  <a:themeElements>
    <a:clrScheme name="Chapter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hapter cont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Arial" panose="020B0604020202020204" pitchFamily="34" charset="0"/>
          <a:buChar char="•"/>
          <a:defRPr kumimoji="0" lang="en-US" altLang="zh-CN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Arial" panose="020B0604020202020204" pitchFamily="34" charset="0"/>
          <a:buChar char="•"/>
          <a:defRPr kumimoji="0" lang="en-US" altLang="zh-CN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Chapter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 conte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 conte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 conte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 conte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 conte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 conte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 conte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 conte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 conte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 conte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 conte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igure">
  <a:themeElements>
    <a:clrScheme name="Figur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ig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Arial" panose="020B0604020202020204" pitchFamily="34" charset="0"/>
          <a:buChar char="•"/>
          <a:defRPr kumimoji="0" lang="en-US" altLang="zh-CN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Arial" panose="020B0604020202020204" pitchFamily="34" charset="0"/>
          <a:buChar char="•"/>
          <a:defRPr kumimoji="0" lang="en-US" altLang="zh-CN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Figu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gur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gur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gur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gur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gur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able">
  <a:themeElements>
    <a:clrScheme name="Tab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ab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Arial" panose="020B0604020202020204" pitchFamily="34" charset="0"/>
          <a:buChar char="•"/>
          <a:defRPr kumimoji="0" lang="en-US" altLang="zh-CN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Arial" panose="020B0604020202020204" pitchFamily="34" charset="0"/>
          <a:buChar char="•"/>
          <a:defRPr kumimoji="0" lang="en-US" altLang="zh-CN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ab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b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b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b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b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b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b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b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b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b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b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b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ase study">
  <a:themeElements>
    <a:clrScheme name="Case study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se stud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Arial" panose="020B0604020202020204" pitchFamily="34" charset="0"/>
          <a:buChar char="•"/>
          <a:defRPr kumimoji="0" lang="en-US" altLang="zh-CN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Arial" panose="020B0604020202020204" pitchFamily="34" charset="0"/>
          <a:buChar char="•"/>
          <a:defRPr kumimoji="0" lang="en-US" altLang="zh-CN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Case stud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e stud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e stud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e stud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e stud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e stud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e stud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e stud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e stud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e stud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e stud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e stud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Appendix">
  <a:themeElements>
    <a:clrScheme name="Appendix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ppendix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Arial" panose="020B0604020202020204" pitchFamily="34" charset="0"/>
          <a:buChar char="•"/>
          <a:defRPr kumimoji="0" lang="en-US" altLang="zh-CN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Arial" panose="020B0604020202020204" pitchFamily="34" charset="0"/>
          <a:buChar char="•"/>
          <a:defRPr kumimoji="0" lang="en-US" altLang="zh-CN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Appendix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pendix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pendix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pendix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pendix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pendix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ppendix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ppendix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ppendix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ppendix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ppendix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ppendix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Chapter title">
  <a:themeElements>
    <a:clrScheme name="1_Chapter 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hapter tit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Arial" panose="020B0604020202020204" pitchFamily="34" charset="0"/>
          <a:buChar char="•"/>
          <a:defRPr kumimoji="0" lang="en-US" altLang="zh-CN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Arial" panose="020B0604020202020204" pitchFamily="34" charset="0"/>
          <a:buChar char="•"/>
          <a:defRPr kumimoji="0" lang="en-US" altLang="zh-CN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_Chapter 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hapter tit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hapter tit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hapter tit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hapter tit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hapter tit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hapter tit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hapter tit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hapter tit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hapter tit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hapter tit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hapter tit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Chapter content">
  <a:themeElements>
    <a:clrScheme name="1_Chapter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hapter cont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Arial" panose="020B0604020202020204" pitchFamily="34" charset="0"/>
          <a:buChar char="•"/>
          <a:defRPr kumimoji="0" lang="en-US" altLang="zh-CN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Arial" panose="020B0604020202020204" pitchFamily="34" charset="0"/>
          <a:buChar char="•"/>
          <a:defRPr kumimoji="0" lang="en-US" altLang="zh-CN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_Chapter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hapter conte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hapter conte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hapter conte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hapter conte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hapter conte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hapter conte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hapter conte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hapter conte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hapter conte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hapter conte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hapter conte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4081</Words>
  <Application>Microsoft Office PowerPoint</Application>
  <PresentationFormat>全屏显示(4:3)</PresentationFormat>
  <Paragraphs>437</Paragraphs>
  <Slides>46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Arial</vt:lpstr>
      <vt:lpstr>Arial Black</vt:lpstr>
      <vt:lpstr>Wingdings</vt:lpstr>
      <vt:lpstr>Chapter title</vt:lpstr>
      <vt:lpstr>Chapter content</vt:lpstr>
      <vt:lpstr>Figure</vt:lpstr>
      <vt:lpstr>Table</vt:lpstr>
      <vt:lpstr>Case study</vt:lpstr>
      <vt:lpstr>Appendix</vt:lpstr>
      <vt:lpstr>1_Chapter title</vt:lpstr>
      <vt:lpstr>1_Chapter content</vt:lpstr>
      <vt:lpstr>Equations</vt:lpstr>
      <vt:lpstr>PowerPoint 演示文稿</vt:lpstr>
      <vt:lpstr>失业的确认</vt:lpstr>
      <vt:lpstr>失业的确认</vt:lpstr>
      <vt:lpstr>失业的确认</vt:lpstr>
      <vt:lpstr>图 1</vt:lpstr>
      <vt:lpstr>失业的确认</vt:lpstr>
      <vt:lpstr>失业的确认</vt:lpstr>
      <vt:lpstr>表 1</vt:lpstr>
      <vt:lpstr>失业的确人</vt:lpstr>
      <vt:lpstr>失业的确人</vt:lpstr>
      <vt:lpstr>图 2</vt:lpstr>
      <vt:lpstr>失业的确认</vt:lpstr>
      <vt:lpstr>美国经济中的男性和女性的劳动力参与率</vt:lpstr>
      <vt:lpstr>图 3</vt:lpstr>
      <vt:lpstr>美国经济中的男性和女性的劳动力参与率</vt:lpstr>
      <vt:lpstr>失业的确认</vt:lpstr>
      <vt:lpstr>失业的确认</vt:lpstr>
      <vt:lpstr>失业的确认</vt:lpstr>
      <vt:lpstr>失业的确认</vt:lpstr>
      <vt:lpstr>失业的确认</vt:lpstr>
      <vt:lpstr>失业的确认</vt:lpstr>
      <vt:lpstr>失业的确认</vt:lpstr>
      <vt:lpstr>失业的确认</vt:lpstr>
      <vt:lpstr>失业与充分就业</vt:lpstr>
      <vt:lpstr>比较不同的失业类型</vt:lpstr>
      <vt:lpstr>寻找工作</vt:lpstr>
      <vt:lpstr>寻找工作</vt:lpstr>
      <vt:lpstr>公共政策和寻找工作</vt:lpstr>
      <vt:lpstr>公共政策和寻找工作</vt:lpstr>
      <vt:lpstr>公共政策和寻找工作</vt:lpstr>
      <vt:lpstr>最低工资法</vt:lpstr>
      <vt:lpstr>图 4 </vt:lpstr>
      <vt:lpstr>最低工资法</vt:lpstr>
      <vt:lpstr>工会和集体谈判</vt:lpstr>
      <vt:lpstr>工会和集体谈判</vt:lpstr>
      <vt:lpstr>工会和集体谈判</vt:lpstr>
      <vt:lpstr>工会和集体谈判</vt:lpstr>
      <vt:lpstr>工会和集体谈判</vt:lpstr>
      <vt:lpstr>工会和集体谈判</vt:lpstr>
      <vt:lpstr>效率工资理论</vt:lpstr>
      <vt:lpstr>效率工资理论</vt:lpstr>
      <vt:lpstr>效率工资理论</vt:lpstr>
      <vt:lpstr>亨利  福特及其极为慷慨的每天5美元工资</vt:lpstr>
      <vt:lpstr>亨利  福特及其极为慷慨的每天5美元工资</vt:lpstr>
      <vt:lpstr>亨利  福特及其极为慷慨的每天5美元工资</vt:lpstr>
      <vt:lpstr>亨利  福特及其极为慷慨的每天5美元工资</vt:lpstr>
    </vt:vector>
  </TitlesOfParts>
  <Company>Eastern Illinois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ECONOMICS</dc:title>
  <dc:creator>Andreea Chiritescu</dc:creator>
  <cp:lastModifiedBy>dong zijing</cp:lastModifiedBy>
  <cp:revision>1112</cp:revision>
  <dcterms:created xsi:type="dcterms:W3CDTF">2006-11-30T14:59:54Z</dcterms:created>
  <dcterms:modified xsi:type="dcterms:W3CDTF">2023-06-12T06:42:58Z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